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0" r:id="rId2"/>
    <p:sldId id="287" r:id="rId3"/>
    <p:sldId id="288" r:id="rId4"/>
    <p:sldId id="291" r:id="rId5"/>
    <p:sldId id="307" r:id="rId6"/>
    <p:sldId id="285" r:id="rId7"/>
    <p:sldId id="308" r:id="rId8"/>
    <p:sldId id="277" r:id="rId9"/>
    <p:sldId id="270" r:id="rId10"/>
    <p:sldId id="271" r:id="rId11"/>
    <p:sldId id="257" r:id="rId12"/>
    <p:sldId id="272" r:id="rId13"/>
    <p:sldId id="258" r:id="rId14"/>
    <p:sldId id="260" r:id="rId15"/>
    <p:sldId id="276" r:id="rId16"/>
    <p:sldId id="262" r:id="rId17"/>
    <p:sldId id="278" r:id="rId18"/>
    <p:sldId id="279" r:id="rId19"/>
    <p:sldId id="280" r:id="rId20"/>
    <p:sldId id="263" r:id="rId21"/>
    <p:sldId id="264" r:id="rId22"/>
    <p:sldId id="265" r:id="rId23"/>
    <p:sldId id="266" r:id="rId24"/>
    <p:sldId id="267" r:id="rId25"/>
    <p:sldId id="268" r:id="rId26"/>
    <p:sldId id="269" r:id="rId27"/>
    <p:sldId id="273" r:id="rId28"/>
    <p:sldId id="274" r:id="rId29"/>
    <p:sldId id="275" r:id="rId30"/>
    <p:sldId id="259" r:id="rId31"/>
    <p:sldId id="283" r:id="rId32"/>
    <p:sldId id="293" r:id="rId33"/>
    <p:sldId id="294" r:id="rId34"/>
    <p:sldId id="295" r:id="rId35"/>
    <p:sldId id="296" r:id="rId36"/>
    <p:sldId id="297" r:id="rId37"/>
    <p:sldId id="298" r:id="rId38"/>
    <p:sldId id="299" r:id="rId39"/>
    <p:sldId id="300" r:id="rId40"/>
    <p:sldId id="301" r:id="rId41"/>
    <p:sldId id="302" r:id="rId42"/>
    <p:sldId id="303" r:id="rId43"/>
    <p:sldId id="305" r:id="rId44"/>
    <p:sldId id="304" r:id="rId45"/>
    <p:sldId id="306" r:id="rId46"/>
    <p:sldId id="292" r:id="rId47"/>
    <p:sldId id="2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204" autoAdjust="0"/>
  </p:normalViewPr>
  <p:slideViewPr>
    <p:cSldViewPr snapToGrid="0">
      <p:cViewPr varScale="1">
        <p:scale>
          <a:sx n="66" d="100"/>
          <a:sy n="66" d="100"/>
        </p:scale>
        <p:origin x="1214" y="53"/>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F7EAA-7FC8-4F40-A4D5-376C38A7B9A8}"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CCC54-9B0B-4AA1-BDEC-1C5C1413D403}" type="slidenum">
              <a:rPr lang="en-US" smtClean="0"/>
              <a:t>‹#›</a:t>
            </a:fld>
            <a:endParaRPr lang="en-US"/>
          </a:p>
        </p:txBody>
      </p:sp>
    </p:spTree>
    <p:extLst>
      <p:ext uri="{BB962C8B-B14F-4D97-AF65-F5344CB8AC3E}">
        <p14:creationId xmlns:p14="http://schemas.microsoft.com/office/powerpoint/2010/main" val="1600836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 a background; … </a:t>
            </a:r>
            <a:r>
              <a:rPr lang="tr-TR" dirty="0" err="1" smtClean="0"/>
              <a:t>still</a:t>
            </a:r>
            <a:r>
              <a:rPr lang="tr-TR" dirty="0" smtClean="0"/>
              <a:t> </a:t>
            </a:r>
            <a:r>
              <a:rPr lang="tr-TR" dirty="0" err="1" smtClean="0"/>
              <a:t>studying</a:t>
            </a:r>
            <a:r>
              <a:rPr lang="tr-TR" dirty="0" smtClean="0"/>
              <a:t>  / </a:t>
            </a:r>
            <a:r>
              <a:rPr lang="tr-TR" dirty="0" err="1" smtClean="0"/>
              <a:t>before</a:t>
            </a:r>
            <a:r>
              <a:rPr lang="tr-TR" dirty="0" smtClean="0"/>
              <a:t> </a:t>
            </a:r>
            <a:r>
              <a:rPr lang="tr-TR" dirty="0" err="1" smtClean="0"/>
              <a:t>joining</a:t>
            </a:r>
            <a:r>
              <a:rPr lang="tr-TR" dirty="0" smtClean="0"/>
              <a:t> </a:t>
            </a:r>
            <a:r>
              <a:rPr lang="tr-TR" dirty="0" err="1" smtClean="0"/>
              <a:t>bosch</a:t>
            </a:r>
            <a:r>
              <a:rPr lang="tr-TR" dirty="0" smtClean="0"/>
              <a:t>, </a:t>
            </a:r>
            <a:r>
              <a:rPr lang="tr-TR" dirty="0" err="1" smtClean="0"/>
              <a:t>some</a:t>
            </a:r>
            <a:r>
              <a:rPr lang="tr-TR" dirty="0" smtClean="0"/>
              <a:t> of </a:t>
            </a:r>
            <a:r>
              <a:rPr lang="tr-TR" dirty="0" err="1" smtClean="0"/>
              <a:t>the</a:t>
            </a:r>
            <a:r>
              <a:rPr lang="tr-TR" dirty="0" smtClean="0"/>
              <a:t> main </a:t>
            </a:r>
            <a:r>
              <a:rPr lang="tr-TR" dirty="0" err="1" smtClean="0"/>
              <a:t>projects</a:t>
            </a:r>
            <a:r>
              <a:rPr lang="tr-TR" dirty="0" smtClean="0"/>
              <a:t>   / </a:t>
            </a:r>
            <a:r>
              <a:rPr lang="tr-TR" dirty="0" err="1" smtClean="0"/>
              <a:t>lastly</a:t>
            </a:r>
            <a:r>
              <a:rPr lang="tr-TR" dirty="0" smtClean="0"/>
              <a:t> Professional </a:t>
            </a:r>
            <a:r>
              <a:rPr lang="tr-TR" dirty="0" err="1" smtClean="0"/>
              <a:t>musician</a:t>
            </a:r>
            <a:r>
              <a:rPr lang="tr-TR" dirty="0" smtClean="0"/>
              <a:t>, </a:t>
            </a:r>
            <a:r>
              <a:rPr lang="tr-TR" dirty="0" err="1" smtClean="0"/>
              <a:t>founder</a:t>
            </a:r>
            <a:r>
              <a:rPr lang="tr-TR" baseline="0" dirty="0" smtClean="0"/>
              <a:t> 405 </a:t>
            </a:r>
            <a:r>
              <a:rPr lang="tr-TR" baseline="0" dirty="0" err="1" smtClean="0"/>
              <a:t>members</a:t>
            </a:r>
            <a:endParaRPr lang="tr-TR" baseline="0" dirty="0" smtClean="0"/>
          </a:p>
          <a:p>
            <a:endParaRPr lang="tr-TR" dirty="0" smtClean="0"/>
          </a:p>
          <a:p>
            <a:endParaRPr lang="en-GB" dirty="0"/>
          </a:p>
        </p:txBody>
      </p:sp>
      <p:sp>
        <p:nvSpPr>
          <p:cNvPr id="4" name="Slide Number Placeholder 3"/>
          <p:cNvSpPr>
            <a:spLocks noGrp="1"/>
          </p:cNvSpPr>
          <p:nvPr>
            <p:ph type="sldNum" sz="quarter" idx="10"/>
          </p:nvPr>
        </p:nvSpPr>
        <p:spPr/>
        <p:txBody>
          <a:bodyPr/>
          <a:lstStyle/>
          <a:p>
            <a:fld id="{4280C1C5-AC83-453C-9456-18CFD1DA404C}" type="slidenum">
              <a:rPr lang="en-GB" smtClean="0"/>
              <a:t>6</a:t>
            </a:fld>
            <a:endParaRPr lang="en-GB"/>
          </a:p>
        </p:txBody>
      </p:sp>
    </p:spTree>
    <p:extLst>
      <p:ext uri="{BB962C8B-B14F-4D97-AF65-F5344CB8AC3E}">
        <p14:creationId xmlns:p14="http://schemas.microsoft.com/office/powerpoint/2010/main" val="394123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 a background; … </a:t>
            </a:r>
            <a:r>
              <a:rPr lang="tr-TR" dirty="0" err="1" smtClean="0"/>
              <a:t>still</a:t>
            </a:r>
            <a:r>
              <a:rPr lang="tr-TR" dirty="0" smtClean="0"/>
              <a:t> </a:t>
            </a:r>
            <a:r>
              <a:rPr lang="tr-TR" dirty="0" err="1" smtClean="0"/>
              <a:t>studying</a:t>
            </a:r>
            <a:r>
              <a:rPr lang="tr-TR" dirty="0" smtClean="0"/>
              <a:t>  / </a:t>
            </a:r>
            <a:r>
              <a:rPr lang="tr-TR" dirty="0" err="1" smtClean="0"/>
              <a:t>before</a:t>
            </a:r>
            <a:r>
              <a:rPr lang="tr-TR" dirty="0" smtClean="0"/>
              <a:t> </a:t>
            </a:r>
            <a:r>
              <a:rPr lang="tr-TR" dirty="0" err="1" smtClean="0"/>
              <a:t>joining</a:t>
            </a:r>
            <a:r>
              <a:rPr lang="tr-TR" dirty="0" smtClean="0"/>
              <a:t> </a:t>
            </a:r>
            <a:r>
              <a:rPr lang="tr-TR" dirty="0" err="1" smtClean="0"/>
              <a:t>bosch</a:t>
            </a:r>
            <a:r>
              <a:rPr lang="tr-TR" dirty="0" smtClean="0"/>
              <a:t>, </a:t>
            </a:r>
            <a:r>
              <a:rPr lang="tr-TR" dirty="0" err="1" smtClean="0"/>
              <a:t>some</a:t>
            </a:r>
            <a:r>
              <a:rPr lang="tr-TR" dirty="0" smtClean="0"/>
              <a:t> of </a:t>
            </a:r>
            <a:r>
              <a:rPr lang="tr-TR" dirty="0" err="1" smtClean="0"/>
              <a:t>the</a:t>
            </a:r>
            <a:r>
              <a:rPr lang="tr-TR" dirty="0" smtClean="0"/>
              <a:t> main </a:t>
            </a:r>
            <a:r>
              <a:rPr lang="tr-TR" dirty="0" err="1" smtClean="0"/>
              <a:t>projects</a:t>
            </a:r>
            <a:r>
              <a:rPr lang="tr-TR" dirty="0" smtClean="0"/>
              <a:t>   / </a:t>
            </a:r>
            <a:r>
              <a:rPr lang="tr-TR" dirty="0" err="1" smtClean="0"/>
              <a:t>lastly</a:t>
            </a:r>
            <a:r>
              <a:rPr lang="tr-TR" dirty="0" smtClean="0"/>
              <a:t> Professional </a:t>
            </a:r>
            <a:r>
              <a:rPr lang="tr-TR" dirty="0" err="1" smtClean="0"/>
              <a:t>musician</a:t>
            </a:r>
            <a:r>
              <a:rPr lang="tr-TR" dirty="0" smtClean="0"/>
              <a:t>, </a:t>
            </a:r>
            <a:r>
              <a:rPr lang="tr-TR" dirty="0" err="1" smtClean="0"/>
              <a:t>founder</a:t>
            </a:r>
            <a:r>
              <a:rPr lang="tr-TR" baseline="0" dirty="0" smtClean="0"/>
              <a:t> 250 </a:t>
            </a:r>
            <a:r>
              <a:rPr lang="tr-TR" baseline="0" dirty="0" err="1" smtClean="0"/>
              <a:t>members</a:t>
            </a:r>
            <a:endParaRPr lang="tr-TR" baseline="0" dirty="0" smtClean="0"/>
          </a:p>
          <a:p>
            <a:endParaRPr lang="tr-TR" dirty="0" smtClean="0"/>
          </a:p>
          <a:p>
            <a:endParaRPr lang="en-GB" dirty="0"/>
          </a:p>
        </p:txBody>
      </p:sp>
      <p:sp>
        <p:nvSpPr>
          <p:cNvPr id="4" name="Slide Number Placeholder 3"/>
          <p:cNvSpPr>
            <a:spLocks noGrp="1"/>
          </p:cNvSpPr>
          <p:nvPr>
            <p:ph type="sldNum" sz="quarter" idx="10"/>
          </p:nvPr>
        </p:nvSpPr>
        <p:spPr/>
        <p:txBody>
          <a:bodyPr/>
          <a:lstStyle/>
          <a:p>
            <a:fld id="{4280C1C5-AC83-453C-9456-18CFD1DA404C}" type="slidenum">
              <a:rPr lang="en-GB" smtClean="0"/>
              <a:t>7</a:t>
            </a:fld>
            <a:endParaRPr lang="en-GB"/>
          </a:p>
        </p:txBody>
      </p:sp>
    </p:spTree>
    <p:extLst>
      <p:ext uri="{BB962C8B-B14F-4D97-AF65-F5344CB8AC3E}">
        <p14:creationId xmlns:p14="http://schemas.microsoft.com/office/powerpoint/2010/main" val="181728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a:p>
            <a:endParaRPr lang="en-GB" dirty="0"/>
          </a:p>
        </p:txBody>
      </p:sp>
      <p:sp>
        <p:nvSpPr>
          <p:cNvPr id="4" name="Slide Number Placeholder 3"/>
          <p:cNvSpPr>
            <a:spLocks noGrp="1"/>
          </p:cNvSpPr>
          <p:nvPr>
            <p:ph type="sldNum" sz="quarter" idx="10"/>
          </p:nvPr>
        </p:nvSpPr>
        <p:spPr/>
        <p:txBody>
          <a:bodyPr/>
          <a:lstStyle/>
          <a:p>
            <a:fld id="{4280C1C5-AC83-453C-9456-18CFD1DA404C}" type="slidenum">
              <a:rPr lang="en-GB" smtClean="0"/>
              <a:t>8</a:t>
            </a:fld>
            <a:endParaRPr lang="en-GB"/>
          </a:p>
        </p:txBody>
      </p:sp>
    </p:spTree>
    <p:extLst>
      <p:ext uri="{BB962C8B-B14F-4D97-AF65-F5344CB8AC3E}">
        <p14:creationId xmlns:p14="http://schemas.microsoft.com/office/powerpoint/2010/main" val="353012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CCC54-9B0B-4AA1-BDEC-1C5C1413D403}" type="slidenum">
              <a:rPr lang="en-US" smtClean="0"/>
              <a:t>17</a:t>
            </a:fld>
            <a:endParaRPr lang="en-US"/>
          </a:p>
        </p:txBody>
      </p:sp>
    </p:spTree>
    <p:extLst>
      <p:ext uri="{BB962C8B-B14F-4D97-AF65-F5344CB8AC3E}">
        <p14:creationId xmlns:p14="http://schemas.microsoft.com/office/powerpoint/2010/main" val="61076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Assignment • You can also assign to multiple names at the same time. &gt;&gt;&gt; x, y = 2, 3</a:t>
            </a:r>
            <a:endParaRPr lang="en-US" dirty="0"/>
          </a:p>
        </p:txBody>
      </p:sp>
      <p:sp>
        <p:nvSpPr>
          <p:cNvPr id="4" name="Slide Number Placeholder 3"/>
          <p:cNvSpPr>
            <a:spLocks noGrp="1"/>
          </p:cNvSpPr>
          <p:nvPr>
            <p:ph type="sldNum" sz="quarter" idx="10"/>
          </p:nvPr>
        </p:nvSpPr>
        <p:spPr/>
        <p:txBody>
          <a:bodyPr/>
          <a:lstStyle/>
          <a:p>
            <a:fld id="{562CCC54-9B0B-4AA1-BDEC-1C5C1413D403}" type="slidenum">
              <a:rPr lang="en-US" smtClean="0"/>
              <a:t>21</a:t>
            </a:fld>
            <a:endParaRPr lang="en-US"/>
          </a:p>
        </p:txBody>
      </p:sp>
    </p:spTree>
    <p:extLst>
      <p:ext uri="{BB962C8B-B14F-4D97-AF65-F5344CB8AC3E}">
        <p14:creationId xmlns:p14="http://schemas.microsoft.com/office/powerpoint/2010/main" val="305953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a:p>
            <a:endParaRPr lang="en-GB" dirty="0"/>
          </a:p>
        </p:txBody>
      </p:sp>
      <p:sp>
        <p:nvSpPr>
          <p:cNvPr id="4" name="Slide Number Placeholder 3"/>
          <p:cNvSpPr>
            <a:spLocks noGrp="1"/>
          </p:cNvSpPr>
          <p:nvPr>
            <p:ph type="sldNum" sz="quarter" idx="10"/>
          </p:nvPr>
        </p:nvSpPr>
        <p:spPr/>
        <p:txBody>
          <a:bodyPr/>
          <a:lstStyle/>
          <a:p>
            <a:fld id="{4280C1C5-AC83-453C-9456-18CFD1DA404C}" type="slidenum">
              <a:rPr lang="en-GB" smtClean="0"/>
              <a:t>32</a:t>
            </a:fld>
            <a:endParaRPr lang="en-GB"/>
          </a:p>
        </p:txBody>
      </p:sp>
    </p:spTree>
    <p:extLst>
      <p:ext uri="{BB962C8B-B14F-4D97-AF65-F5344CB8AC3E}">
        <p14:creationId xmlns:p14="http://schemas.microsoft.com/office/powerpoint/2010/main" val="1336853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EAC4722-090A-428C-9F89-F2EF70290ABF}" type="datetimeFigureOut">
              <a:rPr lang="en-GB" smtClean="0"/>
              <a:t>22/04/2018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282107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EAC4722-090A-428C-9F89-F2EF70290ABF}" type="datetimeFigureOut">
              <a:rPr lang="en-GB" smtClean="0"/>
              <a:t>22/04/2018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190985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EAC4722-090A-428C-9F89-F2EF70290ABF}" type="datetimeFigureOut">
              <a:rPr lang="en-GB" smtClean="0"/>
              <a:t>22/04/2018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1034717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EAC4722-090A-428C-9F89-F2EF70290ABF}" type="datetimeFigureOut">
              <a:rPr lang="en-GB" smtClean="0"/>
              <a:t>22/04/2018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2620853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AC4722-090A-428C-9F89-F2EF70290ABF}" type="datetimeFigureOut">
              <a:rPr lang="en-GB" smtClean="0"/>
              <a:t>22/04/2018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1348839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EAC4722-090A-428C-9F89-F2EF70290ABF}" type="datetimeFigureOut">
              <a:rPr lang="en-GB" smtClean="0"/>
              <a:t>22/04/2018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40073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EAC4722-090A-428C-9F89-F2EF70290ABF}" type="datetimeFigureOut">
              <a:rPr lang="en-GB" smtClean="0"/>
              <a:t>22/04/2018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357982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EAC4722-090A-428C-9F89-F2EF70290ABF}" type="datetimeFigureOut">
              <a:rPr lang="en-GB" smtClean="0"/>
              <a:t>22/04/2018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245857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AC4722-090A-428C-9F89-F2EF70290ABF}" type="datetimeFigureOut">
              <a:rPr lang="en-GB" smtClean="0"/>
              <a:t>22/04/2018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413107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AC4722-090A-428C-9F89-F2EF70290ABF}" type="datetimeFigureOut">
              <a:rPr lang="en-GB" smtClean="0"/>
              <a:t>22/04/2018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184329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AC4722-090A-428C-9F89-F2EF70290ABF}" type="datetimeFigureOut">
              <a:rPr lang="en-GB" smtClean="0"/>
              <a:t>22/04/2018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135BDA-C0CC-4CBD-9287-F302EF763D6E}" type="slidenum">
              <a:rPr lang="en-GB" smtClean="0"/>
              <a:t>‹#›</a:t>
            </a:fld>
            <a:endParaRPr lang="en-GB"/>
          </a:p>
        </p:txBody>
      </p:sp>
    </p:spTree>
    <p:extLst>
      <p:ext uri="{BB962C8B-B14F-4D97-AF65-F5344CB8AC3E}">
        <p14:creationId xmlns:p14="http://schemas.microsoft.com/office/powerpoint/2010/main" val="67738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C4722-090A-428C-9F89-F2EF70290ABF}" type="datetimeFigureOut">
              <a:rPr lang="en-GB" smtClean="0"/>
              <a:t>22/04/2018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35BDA-C0CC-4CBD-9287-F302EF763D6E}" type="slidenum">
              <a:rPr lang="en-GB" smtClean="0"/>
              <a:t>‹#›</a:t>
            </a:fld>
            <a:endParaRPr lang="en-GB"/>
          </a:p>
        </p:txBody>
      </p:sp>
    </p:spTree>
    <p:extLst>
      <p:ext uri="{BB962C8B-B14F-4D97-AF65-F5344CB8AC3E}">
        <p14:creationId xmlns:p14="http://schemas.microsoft.com/office/powerpoint/2010/main" val="2076345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gi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1.xml"/><Relationship Id="rId7" Type="http://schemas.openxmlformats.org/officeDocument/2006/relationships/image" Target="../media/image7.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6.xml"/><Relationship Id="rId5" Type="http://schemas.openxmlformats.org/officeDocument/2006/relationships/slideLayout" Target="../slideLayouts/slideLayout6.xml"/><Relationship Id="rId10" Type="http://schemas.openxmlformats.org/officeDocument/2006/relationships/image" Target="../media/image4.png"/><Relationship Id="rId4" Type="http://schemas.openxmlformats.org/officeDocument/2006/relationships/tags" Target="../tags/tag32.xml"/><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7.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7.png"/><Relationship Id="rId10" Type="http://schemas.openxmlformats.org/officeDocument/2006/relationships/image" Target="../media/image4.png"/><Relationship Id="rId4" Type="http://schemas.openxmlformats.org/officeDocument/2006/relationships/image" Target="../media/image46.png"/><Relationship Id="rId9"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8.gif"/><Relationship Id="rId5" Type="http://schemas.openxmlformats.org/officeDocument/2006/relationships/slideLayout" Target="../slideLayouts/slideLayout6.xml"/><Relationship Id="rId4" Type="http://schemas.openxmlformats.org/officeDocument/2006/relationships/tags" Target="../tags/tag3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6.xml"/><Relationship Id="rId18" Type="http://schemas.openxmlformats.org/officeDocument/2006/relationships/image" Target="../media/image18.jp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17.jpg"/><Relationship Id="rId2" Type="http://schemas.openxmlformats.org/officeDocument/2006/relationships/tags" Target="../tags/tag4.xml"/><Relationship Id="rId16" Type="http://schemas.openxmlformats.org/officeDocument/2006/relationships/image" Target="../media/image16.jp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15.jp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15.jpg"/><Relationship Id="rId18" Type="http://schemas.openxmlformats.org/officeDocument/2006/relationships/image" Target="../media/image9.png"/><Relationship Id="rId3" Type="http://schemas.openxmlformats.org/officeDocument/2006/relationships/tags" Target="../tags/tag17.xml"/><Relationship Id="rId21" Type="http://schemas.openxmlformats.org/officeDocument/2006/relationships/image" Target="../media/image20.png"/><Relationship Id="rId7" Type="http://schemas.openxmlformats.org/officeDocument/2006/relationships/tags" Target="../tags/tag21.xml"/><Relationship Id="rId12" Type="http://schemas.openxmlformats.org/officeDocument/2006/relationships/notesSlide" Target="../notesSlides/notesSlide2.xml"/><Relationship Id="rId17" Type="http://schemas.openxmlformats.org/officeDocument/2006/relationships/image" Target="../media/image8.png"/><Relationship Id="rId2" Type="http://schemas.openxmlformats.org/officeDocument/2006/relationships/tags" Target="../tags/tag16.xml"/><Relationship Id="rId16" Type="http://schemas.openxmlformats.org/officeDocument/2006/relationships/image" Target="../media/image7.jpeg"/><Relationship Id="rId20" Type="http://schemas.openxmlformats.org/officeDocument/2006/relationships/image" Target="../media/image19.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slideLayout" Target="../slideLayouts/slideLayout6.xml"/><Relationship Id="rId5" Type="http://schemas.openxmlformats.org/officeDocument/2006/relationships/tags" Target="../tags/tag19.xml"/><Relationship Id="rId15" Type="http://schemas.openxmlformats.org/officeDocument/2006/relationships/image" Target="../media/image17.jpg"/><Relationship Id="rId10" Type="http://schemas.openxmlformats.org/officeDocument/2006/relationships/tags" Target="../tags/tag24.xml"/><Relationship Id="rId19" Type="http://schemas.openxmlformats.org/officeDocument/2006/relationships/image" Target="../media/image4.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3.xml"/><Relationship Id="rId5" Type="http://schemas.openxmlformats.org/officeDocument/2006/relationships/slideLayout" Target="../slideLayouts/slideLayout6.xml"/><Relationship Id="rId10" Type="http://schemas.openxmlformats.org/officeDocument/2006/relationships/image" Target="../media/image4.png"/><Relationship Id="rId4" Type="http://schemas.openxmlformats.org/officeDocument/2006/relationships/tags" Target="../tags/tag2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93244" y="169866"/>
            <a:ext cx="7123290" cy="5011733"/>
            <a:chOff x="4408714" y="1905000"/>
            <a:chExt cx="3852930" cy="3390900"/>
          </a:xfrm>
        </p:grpSpPr>
        <p:pic>
          <p:nvPicPr>
            <p:cNvPr id="4" name="Picture 3"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5" name="Group 4"/>
            <p:cNvGrpSpPr/>
            <p:nvPr/>
          </p:nvGrpSpPr>
          <p:grpSpPr>
            <a:xfrm>
              <a:off x="5235953" y="2492565"/>
              <a:ext cx="3025691" cy="1682643"/>
              <a:chOff x="0" y="0"/>
              <a:chExt cx="3470696" cy="1852798"/>
            </a:xfrm>
          </p:grpSpPr>
          <p:pic>
            <p:nvPicPr>
              <p:cNvPr id="6" name="Picture 5"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7" name="Picture 6"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935041"/>
            <a:ext cx="4998451" cy="176196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9980" y="5564364"/>
            <a:ext cx="3397681" cy="503316"/>
          </a:xfrm>
          <a:prstGeom prst="rect">
            <a:avLst/>
          </a:prstGeom>
        </p:spPr>
      </p:pic>
    </p:spTree>
    <p:extLst>
      <p:ext uri="{BB962C8B-B14F-4D97-AF65-F5344CB8AC3E}">
        <p14:creationId xmlns:p14="http://schemas.microsoft.com/office/powerpoint/2010/main" val="4118013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Introduction</a:t>
            </a:r>
            <a:r>
              <a:rPr lang="tr-TR" b="1" dirty="0" smtClean="0"/>
              <a:t> </a:t>
            </a:r>
            <a:r>
              <a:rPr lang="tr-TR" b="1" dirty="0" err="1" smtClean="0"/>
              <a:t>to</a:t>
            </a:r>
            <a:r>
              <a:rPr lang="tr-TR" b="1" dirty="0" smtClean="0"/>
              <a:t> </a:t>
            </a:r>
            <a:r>
              <a:rPr lang="tr-TR" b="1" dirty="0" err="1" smtClean="0"/>
              <a:t>Python</a:t>
            </a:r>
            <a:endParaRPr lang="en-US" b="1" dirty="0"/>
          </a:p>
        </p:txBody>
      </p:sp>
      <p:sp>
        <p:nvSpPr>
          <p:cNvPr id="3" name="Content Placeholder 2"/>
          <p:cNvSpPr>
            <a:spLocks noGrp="1"/>
          </p:cNvSpPr>
          <p:nvPr>
            <p:ph idx="1"/>
          </p:nvPr>
        </p:nvSpPr>
        <p:spPr>
          <a:xfrm>
            <a:off x="838200" y="1825625"/>
            <a:ext cx="10515600" cy="4642908"/>
          </a:xfrm>
        </p:spPr>
        <p:txBody>
          <a:bodyPr>
            <a:normAutofit/>
          </a:bodyPr>
          <a:lstStyle/>
          <a:p>
            <a:r>
              <a:rPr lang="en-US" b="1" dirty="0"/>
              <a:t>Python</a:t>
            </a:r>
            <a:r>
              <a:rPr lang="en-US" dirty="0"/>
              <a:t> is an </a:t>
            </a:r>
            <a:r>
              <a:rPr lang="en-US" b="1" dirty="0"/>
              <a:t>interpreted high-level programming </a:t>
            </a:r>
            <a:r>
              <a:rPr lang="en-US" dirty="0"/>
              <a:t>language for general-purpose programming. </a:t>
            </a:r>
            <a:endParaRPr lang="tr-TR" dirty="0" smtClean="0"/>
          </a:p>
          <a:p>
            <a:endParaRPr lang="tr-TR" dirty="0" smtClean="0"/>
          </a:p>
          <a:p>
            <a:endParaRPr lang="tr-TR" dirty="0" smtClean="0"/>
          </a:p>
          <a:p>
            <a:r>
              <a:rPr lang="tr-TR" dirty="0"/>
              <a:t> </a:t>
            </a:r>
            <a:r>
              <a:rPr lang="tr-TR" b="1" dirty="0" err="1" smtClean="0"/>
              <a:t>Philosophy</a:t>
            </a:r>
            <a:r>
              <a:rPr lang="tr-TR" b="1" dirty="0" smtClean="0"/>
              <a:t>:</a:t>
            </a:r>
            <a:endParaRPr lang="tr-TR" b="1" dirty="0"/>
          </a:p>
          <a:p>
            <a:pPr marL="0" indent="0">
              <a:buNone/>
            </a:pPr>
            <a:r>
              <a:rPr lang="tr-TR" dirty="0" smtClean="0"/>
              <a:t>	</a:t>
            </a:r>
            <a:r>
              <a:rPr lang="tr-TR" dirty="0" err="1" smtClean="0"/>
              <a:t>import</a:t>
            </a:r>
            <a:r>
              <a:rPr lang="tr-TR" dirty="0" smtClean="0"/>
              <a:t> </a:t>
            </a:r>
            <a:r>
              <a:rPr lang="tr-TR" dirty="0" err="1" smtClean="0"/>
              <a:t>this</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32970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a:t>Introduction</a:t>
            </a:r>
            <a:r>
              <a:rPr lang="tr-TR" b="1" dirty="0"/>
              <a:t> </a:t>
            </a:r>
            <a:r>
              <a:rPr lang="tr-TR" b="1" dirty="0" err="1"/>
              <a:t>to</a:t>
            </a:r>
            <a:r>
              <a:rPr lang="tr-TR" b="1" dirty="0"/>
              <a:t> </a:t>
            </a:r>
            <a:r>
              <a:rPr lang="tr-TR" b="1" dirty="0" err="1"/>
              <a:t>Python</a:t>
            </a:r>
            <a:endParaRPr lang="en-US" b="1" dirty="0"/>
          </a:p>
        </p:txBody>
      </p:sp>
      <p:sp>
        <p:nvSpPr>
          <p:cNvPr id="3" name="Content Placeholder 2"/>
          <p:cNvSpPr>
            <a:spLocks noGrp="1"/>
          </p:cNvSpPr>
          <p:nvPr>
            <p:ph idx="1"/>
          </p:nvPr>
        </p:nvSpPr>
        <p:spPr/>
        <p:txBody>
          <a:bodyPr/>
          <a:lstStyle/>
          <a:p>
            <a:r>
              <a:rPr lang="en-US" dirty="0" smtClean="0"/>
              <a:t>Open source general-purpose language.</a:t>
            </a:r>
          </a:p>
          <a:p>
            <a:r>
              <a:rPr lang="en-US" dirty="0" smtClean="0"/>
              <a:t>Object Oriented, Procedural, Functional</a:t>
            </a:r>
          </a:p>
          <a:p>
            <a:r>
              <a:rPr lang="en-US" dirty="0" smtClean="0"/>
              <a:t>Easy to interface with C/</a:t>
            </a:r>
            <a:r>
              <a:rPr lang="en-US" dirty="0" err="1" smtClean="0"/>
              <a:t>ObjC</a:t>
            </a:r>
            <a:r>
              <a:rPr lang="en-US" dirty="0" smtClean="0"/>
              <a:t>/Java/Fortran</a:t>
            </a:r>
          </a:p>
          <a:p>
            <a:r>
              <a:rPr lang="en-US" dirty="0" smtClean="0"/>
              <a:t>Easy-</a:t>
            </a:r>
            <a:r>
              <a:rPr lang="en-US" dirty="0" err="1" smtClean="0"/>
              <a:t>ish</a:t>
            </a:r>
            <a:r>
              <a:rPr lang="en-US" dirty="0" smtClean="0"/>
              <a:t> to interface with C++ (via SWIG)</a:t>
            </a:r>
          </a:p>
          <a:p>
            <a:r>
              <a:rPr lang="en-US" dirty="0" smtClean="0"/>
              <a:t>Great interactive environment</a:t>
            </a:r>
            <a:endParaRPr lang="tr-TR" dirty="0" smtClean="0"/>
          </a:p>
          <a:p>
            <a:endParaRPr lang="tr-TR" dirty="0" smtClean="0"/>
          </a:p>
          <a:p>
            <a:r>
              <a:rPr lang="fr-FR" dirty="0" err="1" smtClean="0"/>
              <a:t>Downloads</a:t>
            </a:r>
            <a:r>
              <a:rPr lang="fr-FR" dirty="0" smtClean="0"/>
              <a:t>: http://www.python.org </a:t>
            </a:r>
            <a:endParaRPr lang="tr-TR" dirty="0" smtClean="0"/>
          </a:p>
          <a:p>
            <a:r>
              <a:rPr lang="fr-FR" dirty="0" smtClean="0"/>
              <a:t>Documentation: http://www.python.org/doc/</a:t>
            </a:r>
            <a:endParaRPr lang="en-US" dirty="0"/>
          </a:p>
        </p:txBody>
      </p:sp>
      <p:sp>
        <p:nvSpPr>
          <p:cNvPr id="4" name="Rectangle 3"/>
          <p:cNvSpPr/>
          <p:nvPr/>
        </p:nvSpPr>
        <p:spPr>
          <a:xfrm rot="19713065">
            <a:off x="7672083" y="1027906"/>
            <a:ext cx="1544012" cy="369332"/>
          </a:xfrm>
          <a:prstGeom prst="rect">
            <a:avLst/>
          </a:prstGeom>
        </p:spPr>
        <p:txBody>
          <a:bodyPr wrap="none">
            <a:spAutoFit/>
          </a:bodyPr>
          <a:lstStyle/>
          <a:p>
            <a:r>
              <a:rPr lang="en-US" b="1" dirty="0">
                <a:solidFill>
                  <a:srgbClr val="24292E"/>
                </a:solidFill>
                <a:latin typeface="-apple-system"/>
              </a:rPr>
              <a:t>Easy Syntax</a:t>
            </a:r>
            <a:endParaRPr lang="en-US" dirty="0"/>
          </a:p>
        </p:txBody>
      </p:sp>
      <p:sp>
        <p:nvSpPr>
          <p:cNvPr id="5" name="Rectangle 4"/>
          <p:cNvSpPr/>
          <p:nvPr/>
        </p:nvSpPr>
        <p:spPr>
          <a:xfrm rot="1855862">
            <a:off x="10307522" y="1027906"/>
            <a:ext cx="1415772" cy="369332"/>
          </a:xfrm>
          <a:prstGeom prst="rect">
            <a:avLst/>
          </a:prstGeom>
        </p:spPr>
        <p:txBody>
          <a:bodyPr wrap="none">
            <a:spAutoFit/>
          </a:bodyPr>
          <a:lstStyle/>
          <a:p>
            <a:r>
              <a:rPr lang="en-US" b="1" dirty="0">
                <a:solidFill>
                  <a:srgbClr val="24292E"/>
                </a:solidFill>
                <a:latin typeface="-apple-system"/>
              </a:rPr>
              <a:t>Readability</a:t>
            </a:r>
            <a:endParaRPr lang="en-US" dirty="0"/>
          </a:p>
        </p:txBody>
      </p:sp>
      <p:sp>
        <p:nvSpPr>
          <p:cNvPr id="6" name="Rectangle 5"/>
          <p:cNvSpPr/>
          <p:nvPr/>
        </p:nvSpPr>
        <p:spPr>
          <a:xfrm rot="3238126">
            <a:off x="9566725" y="2533134"/>
            <a:ext cx="2518638" cy="369332"/>
          </a:xfrm>
          <a:prstGeom prst="rect">
            <a:avLst/>
          </a:prstGeom>
        </p:spPr>
        <p:txBody>
          <a:bodyPr wrap="none">
            <a:spAutoFit/>
          </a:bodyPr>
          <a:lstStyle/>
          <a:p>
            <a:r>
              <a:rPr lang="en-US" b="1" dirty="0">
                <a:solidFill>
                  <a:srgbClr val="24292E"/>
                </a:solidFill>
                <a:latin typeface="-apple-system"/>
              </a:rPr>
              <a:t>High-Level Language</a:t>
            </a:r>
            <a:endParaRPr lang="en-US" dirty="0"/>
          </a:p>
        </p:txBody>
      </p:sp>
      <p:sp>
        <p:nvSpPr>
          <p:cNvPr id="7" name="Rectangle 6"/>
          <p:cNvSpPr/>
          <p:nvPr/>
        </p:nvSpPr>
        <p:spPr>
          <a:xfrm rot="1642724">
            <a:off x="9532907" y="3973800"/>
            <a:ext cx="1838965" cy="369332"/>
          </a:xfrm>
          <a:prstGeom prst="rect">
            <a:avLst/>
          </a:prstGeom>
        </p:spPr>
        <p:txBody>
          <a:bodyPr wrap="none">
            <a:spAutoFit/>
          </a:bodyPr>
          <a:lstStyle/>
          <a:p>
            <a:r>
              <a:rPr lang="en-US" b="1" dirty="0">
                <a:solidFill>
                  <a:srgbClr val="24292E"/>
                </a:solidFill>
                <a:latin typeface="-apple-system"/>
              </a:rPr>
              <a:t>Cross-platform</a:t>
            </a:r>
            <a:endParaRPr lang="en-US" dirty="0"/>
          </a:p>
        </p:txBody>
      </p:sp>
      <p:sp>
        <p:nvSpPr>
          <p:cNvPr id="8" name="Rectangle 7"/>
          <p:cNvSpPr/>
          <p:nvPr/>
        </p:nvSpPr>
        <p:spPr>
          <a:xfrm rot="1747863">
            <a:off x="7689139" y="2348468"/>
            <a:ext cx="2144690" cy="369332"/>
          </a:xfrm>
          <a:prstGeom prst="rect">
            <a:avLst/>
          </a:prstGeom>
        </p:spPr>
        <p:txBody>
          <a:bodyPr wrap="none">
            <a:spAutoFit/>
          </a:bodyPr>
          <a:lstStyle/>
          <a:p>
            <a:r>
              <a:rPr lang="en-US" b="1" dirty="0">
                <a:solidFill>
                  <a:srgbClr val="24292E"/>
                </a:solidFill>
                <a:latin typeface="-apple-system"/>
              </a:rPr>
              <a:t>Widely Supported</a:t>
            </a:r>
            <a:endParaRPr lang="en-US" dirty="0"/>
          </a:p>
        </p:txBody>
      </p:sp>
      <p:sp>
        <p:nvSpPr>
          <p:cNvPr id="9" name="Rectangle 8"/>
          <p:cNvSpPr/>
          <p:nvPr/>
        </p:nvSpPr>
        <p:spPr>
          <a:xfrm rot="20425423">
            <a:off x="7618268" y="3308608"/>
            <a:ext cx="1059906" cy="369332"/>
          </a:xfrm>
          <a:prstGeom prst="rect">
            <a:avLst/>
          </a:prstGeom>
        </p:spPr>
        <p:txBody>
          <a:bodyPr wrap="none">
            <a:spAutoFit/>
          </a:bodyPr>
          <a:lstStyle/>
          <a:p>
            <a:r>
              <a:rPr lang="en-US" b="1" dirty="0">
                <a:solidFill>
                  <a:srgbClr val="24292E"/>
                </a:solidFill>
                <a:latin typeface="-apple-system"/>
              </a:rPr>
              <a:t>It's Safe</a:t>
            </a:r>
            <a:endParaRPr lang="en-US" dirty="0"/>
          </a:p>
        </p:txBody>
      </p:sp>
      <p:sp>
        <p:nvSpPr>
          <p:cNvPr id="10" name="Rectangle 9"/>
          <p:cNvSpPr/>
          <p:nvPr/>
        </p:nvSpPr>
        <p:spPr>
          <a:xfrm rot="2890717">
            <a:off x="7592192" y="4885809"/>
            <a:ext cx="2185214" cy="369332"/>
          </a:xfrm>
          <a:prstGeom prst="rect">
            <a:avLst/>
          </a:prstGeom>
        </p:spPr>
        <p:txBody>
          <a:bodyPr wrap="none">
            <a:spAutoFit/>
          </a:bodyPr>
          <a:lstStyle/>
          <a:p>
            <a:r>
              <a:rPr lang="en-US" b="1" dirty="0">
                <a:solidFill>
                  <a:srgbClr val="24292E"/>
                </a:solidFill>
                <a:latin typeface="-apple-system"/>
              </a:rPr>
              <a:t>Batteries Included</a:t>
            </a:r>
            <a:endParaRPr lang="en-US" dirty="0"/>
          </a:p>
        </p:txBody>
      </p:sp>
      <p:sp>
        <p:nvSpPr>
          <p:cNvPr id="11" name="Rectangle 10"/>
          <p:cNvSpPr/>
          <p:nvPr/>
        </p:nvSpPr>
        <p:spPr>
          <a:xfrm rot="20627508">
            <a:off x="10197091" y="5276460"/>
            <a:ext cx="1338828" cy="369332"/>
          </a:xfrm>
          <a:prstGeom prst="rect">
            <a:avLst/>
          </a:prstGeom>
        </p:spPr>
        <p:txBody>
          <a:bodyPr wrap="none">
            <a:spAutoFit/>
          </a:bodyPr>
          <a:lstStyle/>
          <a:p>
            <a:r>
              <a:rPr lang="en-US" b="1" dirty="0">
                <a:solidFill>
                  <a:srgbClr val="24292E"/>
                </a:solidFill>
                <a:latin typeface="-apple-system"/>
              </a:rPr>
              <a:t>Extensible</a:t>
            </a:r>
            <a:endParaRPr lang="en-US" dirty="0"/>
          </a:p>
        </p:txBody>
      </p:sp>
      <p:grpSp>
        <p:nvGrpSpPr>
          <p:cNvPr id="12" name="Group 11"/>
          <p:cNvGrpSpPr/>
          <p:nvPr/>
        </p:nvGrpSpPr>
        <p:grpSpPr>
          <a:xfrm>
            <a:off x="11146971" y="137611"/>
            <a:ext cx="909175" cy="795839"/>
            <a:chOff x="4408714" y="1905000"/>
            <a:chExt cx="3852930" cy="3390900"/>
          </a:xfrm>
        </p:grpSpPr>
        <p:pic>
          <p:nvPicPr>
            <p:cNvPr id="13" name="Picture 12"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14" name="Group 13"/>
            <p:cNvGrpSpPr/>
            <p:nvPr/>
          </p:nvGrpSpPr>
          <p:grpSpPr>
            <a:xfrm>
              <a:off x="5235953" y="2492565"/>
              <a:ext cx="3025691" cy="1682643"/>
              <a:chOff x="0" y="0"/>
              <a:chExt cx="3470696" cy="1852798"/>
            </a:xfrm>
          </p:grpSpPr>
          <p:pic>
            <p:nvPicPr>
              <p:cNvPr id="15" name="Picture 14"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6" name="Picture 15"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599907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a:t>Introduction</a:t>
            </a:r>
            <a:r>
              <a:rPr lang="tr-TR" b="1" dirty="0"/>
              <a:t> </a:t>
            </a:r>
            <a:r>
              <a:rPr lang="tr-TR" b="1" dirty="0" err="1"/>
              <a:t>to</a:t>
            </a:r>
            <a:r>
              <a:rPr lang="tr-TR" b="1" dirty="0"/>
              <a:t> </a:t>
            </a:r>
            <a:r>
              <a:rPr lang="tr-TR" b="1" dirty="0" err="1"/>
              <a:t>Python</a:t>
            </a:r>
            <a:endParaRPr lang="en-US" b="1" dirty="0"/>
          </a:p>
        </p:txBody>
      </p:sp>
      <p:sp>
        <p:nvSpPr>
          <p:cNvPr id="3" name="Content Placeholder 2"/>
          <p:cNvSpPr>
            <a:spLocks noGrp="1"/>
          </p:cNvSpPr>
          <p:nvPr>
            <p:ph idx="1"/>
          </p:nvPr>
        </p:nvSpPr>
        <p:spPr/>
        <p:txBody>
          <a:bodyPr>
            <a:normAutofit lnSpcReduction="10000"/>
          </a:bodyPr>
          <a:lstStyle/>
          <a:p>
            <a:r>
              <a:rPr lang="en-US" b="1" dirty="0"/>
              <a:t>Python is Interpreted</a:t>
            </a:r>
            <a:r>
              <a:rPr lang="en-US" dirty="0"/>
              <a:t> − Python is processed at runtime by the interpreter. You do not need to compile your program before executing it. This is similar to PERL and PHP.</a:t>
            </a:r>
          </a:p>
          <a:p>
            <a:r>
              <a:rPr lang="en-US" b="1" dirty="0"/>
              <a:t>Python is Interactive</a:t>
            </a:r>
            <a:r>
              <a:rPr lang="en-US" dirty="0"/>
              <a:t> − You can actually sit at a Python prompt and interact with the interpreter directly to write your programs.</a:t>
            </a:r>
          </a:p>
          <a:p>
            <a:r>
              <a:rPr lang="en-US" b="1" dirty="0"/>
              <a:t>Python is Object-Oriented</a:t>
            </a:r>
            <a:r>
              <a:rPr lang="en-US" dirty="0"/>
              <a:t> − Python supports Object-Oriented style or technique of programming that encapsulates code within objects.</a:t>
            </a:r>
          </a:p>
          <a:p>
            <a:r>
              <a:rPr lang="en-US" b="1" dirty="0"/>
              <a:t>Python is a Beginner's Language</a:t>
            </a:r>
            <a:r>
              <a:rPr lang="en-US" dirty="0"/>
              <a:t> − Python is a great language for the beginner-level programmers and supports the development of a wide range of applications from simple text processing to </a:t>
            </a:r>
            <a:r>
              <a:rPr lang="tr-TR" dirty="0" smtClean="0"/>
              <a:t>www	</a:t>
            </a:r>
            <a:r>
              <a:rPr lang="en-US" dirty="0" smtClean="0"/>
              <a:t> </a:t>
            </a:r>
            <a:r>
              <a:rPr lang="en-US" dirty="0"/>
              <a:t>browsers to games.</a:t>
            </a:r>
          </a:p>
          <a:p>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939963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Versions</a:t>
            </a:r>
            <a:endParaRPr lang="en-US" b="1" dirty="0"/>
          </a:p>
        </p:txBody>
      </p:sp>
      <p:sp>
        <p:nvSpPr>
          <p:cNvPr id="3" name="Content Placeholder 2"/>
          <p:cNvSpPr>
            <a:spLocks noGrp="1"/>
          </p:cNvSpPr>
          <p:nvPr>
            <p:ph idx="1"/>
          </p:nvPr>
        </p:nvSpPr>
        <p:spPr/>
        <p:txBody>
          <a:bodyPr>
            <a:normAutofit fontScale="85000" lnSpcReduction="20000"/>
          </a:bodyPr>
          <a:lstStyle/>
          <a:p>
            <a:pPr marL="0" indent="0">
              <a:buNone/>
            </a:pPr>
            <a:r>
              <a:rPr lang="tr-TR" b="1" dirty="0" smtClean="0"/>
              <a:t>1-</a:t>
            </a:r>
            <a:r>
              <a:rPr lang="tr-TR" dirty="0" smtClean="0"/>
              <a:t> </a:t>
            </a:r>
            <a:r>
              <a:rPr lang="tr-TR" b="1" dirty="0" err="1" smtClean="0"/>
              <a:t>Python</a:t>
            </a:r>
            <a:r>
              <a:rPr lang="tr-TR" b="1" dirty="0" smtClean="0"/>
              <a:t> 2x</a:t>
            </a:r>
          </a:p>
          <a:p>
            <a:pPr marL="0" indent="0">
              <a:buNone/>
            </a:pPr>
            <a:r>
              <a:rPr lang="tr-TR" dirty="0" smtClean="0"/>
              <a:t>I</a:t>
            </a:r>
            <a:r>
              <a:rPr lang="en-US" dirty="0" err="1" smtClean="0"/>
              <a:t>ntroduced</a:t>
            </a:r>
            <a:r>
              <a:rPr lang="en-US" dirty="0"/>
              <a:t> list comprehensions, a feature borrowed from the functional programming languages SETL and Haskell. Python's syntax for this construct is very similar to Haskell's, apart from Haskell's preference for punctuation characters and Python's preference for alphabetic keywords. Python 2.0 also introduced a</a:t>
            </a:r>
            <a:r>
              <a:rPr lang="en-US" b="1" dirty="0"/>
              <a:t> garbage collection</a:t>
            </a:r>
            <a:r>
              <a:rPr lang="en-US" dirty="0"/>
              <a:t> system capable of collecting reference cycles.</a:t>
            </a:r>
            <a:endParaRPr lang="tr-TR" dirty="0" smtClean="0"/>
          </a:p>
          <a:p>
            <a:pPr marL="0" indent="0">
              <a:buNone/>
            </a:pPr>
            <a:endParaRPr lang="tr-TR" dirty="0" smtClean="0"/>
          </a:p>
          <a:p>
            <a:pPr marL="0" indent="0">
              <a:buNone/>
            </a:pPr>
            <a:r>
              <a:rPr lang="tr-TR" b="1" dirty="0" smtClean="0"/>
              <a:t>2</a:t>
            </a:r>
            <a:r>
              <a:rPr lang="tr-TR" dirty="0" smtClean="0"/>
              <a:t>- </a:t>
            </a:r>
            <a:r>
              <a:rPr lang="tr-TR" b="1" dirty="0" err="1" smtClean="0"/>
              <a:t>Python</a:t>
            </a:r>
            <a:r>
              <a:rPr lang="tr-TR" b="1" dirty="0" smtClean="0"/>
              <a:t> 3x</a:t>
            </a:r>
            <a:endParaRPr lang="tr-TR" b="1" dirty="0"/>
          </a:p>
          <a:p>
            <a:pPr marL="0" indent="0">
              <a:buNone/>
            </a:pPr>
            <a:r>
              <a:rPr lang="en-US" dirty="0"/>
              <a:t>Python 3.0 (also called "Python 3000" or "Py3K") was released on December 3, </a:t>
            </a:r>
            <a:r>
              <a:rPr lang="en-US" dirty="0" smtClean="0"/>
              <a:t>2008</a:t>
            </a:r>
            <a:r>
              <a:rPr lang="tr-TR" dirty="0" smtClean="0"/>
              <a:t>. </a:t>
            </a:r>
            <a:r>
              <a:rPr lang="en-US" dirty="0" smtClean="0"/>
              <a:t>It </a:t>
            </a:r>
            <a:r>
              <a:rPr lang="en-US" dirty="0"/>
              <a:t>was designed to rectify fundamental design flaws in the language—the changes required could not be implemented while retaining full </a:t>
            </a:r>
            <a:r>
              <a:rPr lang="en-US" b="1" dirty="0"/>
              <a:t>backwards compatibility </a:t>
            </a:r>
            <a:r>
              <a:rPr lang="en-US" dirty="0"/>
              <a:t>with the 2.x series, which necessitated a new major version number. The guiding principle of Python 3 was: "reduce feature duplication by removing old ways of doing things".</a:t>
            </a:r>
          </a:p>
          <a:p>
            <a:pPr marL="0" indent="0">
              <a:buNone/>
            </a:pP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351294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Enough to Understand the Code </a:t>
            </a:r>
          </a:p>
        </p:txBody>
      </p:sp>
      <p:sp>
        <p:nvSpPr>
          <p:cNvPr id="3" name="Content Placeholder 2"/>
          <p:cNvSpPr>
            <a:spLocks noGrp="1"/>
          </p:cNvSpPr>
          <p:nvPr>
            <p:ph idx="1"/>
          </p:nvPr>
        </p:nvSpPr>
        <p:spPr/>
        <p:txBody>
          <a:bodyPr>
            <a:normAutofit/>
          </a:bodyPr>
          <a:lstStyle/>
          <a:p>
            <a:r>
              <a:rPr lang="en-US" dirty="0" smtClean="0"/>
              <a:t>Assignment uses = and comparison uses == </a:t>
            </a:r>
            <a:endParaRPr lang="tr-TR" dirty="0"/>
          </a:p>
          <a:p>
            <a:r>
              <a:rPr lang="en-US" dirty="0" smtClean="0"/>
              <a:t>For numbers + - * / % are as expected</a:t>
            </a:r>
            <a:endParaRPr lang="tr-TR" dirty="0" smtClean="0"/>
          </a:p>
          <a:p>
            <a:r>
              <a:rPr lang="en-US" dirty="0" smtClean="0"/>
              <a:t>Special use of + for string concatenation</a:t>
            </a:r>
            <a:endParaRPr lang="tr-TR" dirty="0" smtClean="0"/>
          </a:p>
          <a:p>
            <a:r>
              <a:rPr lang="en-US" dirty="0" smtClean="0"/>
              <a:t>Special use of % for string formatting (as with </a:t>
            </a:r>
            <a:r>
              <a:rPr lang="en-US" dirty="0" err="1" smtClean="0"/>
              <a:t>printf</a:t>
            </a:r>
            <a:r>
              <a:rPr lang="en-US" dirty="0" smtClean="0"/>
              <a:t> in C) </a:t>
            </a:r>
            <a:endParaRPr lang="tr-TR" dirty="0" smtClean="0"/>
          </a:p>
          <a:p>
            <a:r>
              <a:rPr lang="en-US" dirty="0" smtClean="0"/>
              <a:t>Logical operators are words (and, or, not) not symbols </a:t>
            </a:r>
            <a:endParaRPr lang="tr-TR" dirty="0" smtClean="0"/>
          </a:p>
          <a:p>
            <a:r>
              <a:rPr lang="en-US" dirty="0" smtClean="0"/>
              <a:t>The basic printing command is print</a:t>
            </a:r>
            <a:endParaRPr lang="tr-TR" dirty="0" smtClean="0"/>
          </a:p>
          <a:p>
            <a:r>
              <a:rPr lang="en-US" dirty="0" smtClean="0"/>
              <a:t>The first assignment to a variable creates it</a:t>
            </a:r>
            <a:endParaRPr lang="tr-TR" dirty="0"/>
          </a:p>
          <a:p>
            <a:pPr lvl="1"/>
            <a:r>
              <a:rPr lang="en-US" dirty="0" smtClean="0"/>
              <a:t>Variable types don’t need to be declared</a:t>
            </a:r>
            <a:endParaRPr lang="tr-TR" dirty="0" smtClean="0"/>
          </a:p>
          <a:p>
            <a:pPr lvl="1"/>
            <a:r>
              <a:rPr lang="en-US" dirty="0" smtClean="0"/>
              <a:t>Python figures out the variable types on its own</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931431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Structures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List</a:t>
            </a:r>
            <a:r>
              <a:rPr lang="en-US" dirty="0"/>
              <a:t/>
            </a:r>
            <a:br>
              <a:rPr lang="en-US" dirty="0"/>
            </a:br>
            <a:r>
              <a:rPr lang="en-US" dirty="0"/>
              <a:t>It is a sequence of multiple values. It allows us to store different types of data such as integer, float, string etc. </a:t>
            </a:r>
            <a:endParaRPr lang="tr-TR" dirty="0" smtClean="0"/>
          </a:p>
          <a:p>
            <a:pPr lvl="1"/>
            <a:r>
              <a:rPr lang="it-IT" dirty="0"/>
              <a:t>li = [“abc”, 34, 4.34, 23]</a:t>
            </a:r>
            <a:endParaRPr lang="tr-TR" dirty="0" smtClean="0"/>
          </a:p>
          <a:p>
            <a:r>
              <a:rPr lang="en-US" b="1" dirty="0"/>
              <a:t>Tuple</a:t>
            </a:r>
            <a:r>
              <a:rPr lang="en-US" dirty="0"/>
              <a:t/>
            </a:r>
            <a:br>
              <a:rPr lang="en-US" dirty="0"/>
            </a:br>
            <a:r>
              <a:rPr lang="en-US" dirty="0"/>
              <a:t>A tuple is similar to a list in the sense that it is a sequence of </a:t>
            </a:r>
            <a:r>
              <a:rPr lang="en-US" dirty="0" smtClean="0"/>
              <a:t>elements</a:t>
            </a:r>
            <a:endParaRPr lang="tr-TR" dirty="0" smtClean="0"/>
          </a:p>
          <a:p>
            <a:pPr lvl="1"/>
            <a:r>
              <a:rPr lang="pl-PL" dirty="0"/>
              <a:t>tu = (23, ‘abc’, 4.56, (2,3), ‘def’) </a:t>
            </a:r>
            <a:endParaRPr lang="tr-TR" dirty="0" smtClean="0"/>
          </a:p>
          <a:p>
            <a:r>
              <a:rPr lang="tr-TR" b="1" dirty="0" smtClean="0"/>
              <a:t>Dictionary</a:t>
            </a:r>
          </a:p>
          <a:p>
            <a:pPr lvl="1"/>
            <a:r>
              <a:rPr lang="en-US" dirty="0"/>
              <a:t>Another useful data type built into Python is </a:t>
            </a:r>
            <a:r>
              <a:rPr lang="en-US" dirty="0" smtClean="0"/>
              <a:t>the. </a:t>
            </a:r>
            <a:r>
              <a:rPr lang="en-US" dirty="0"/>
              <a:t>Dictionaries are sometimes found in other languages as “associative memories” or “associative arrays”. Unlike sequences, which are indexed by a range of numbers, dictionaries are indexed by keys, which can be any immutable type; strings and numbers can always be keys. </a:t>
            </a:r>
            <a:r>
              <a:rPr lang="tr-TR" dirty="0" smtClean="0"/>
              <a:t>	</a:t>
            </a:r>
            <a:endParaRPr lang="en-US" b="1" dirty="0"/>
          </a:p>
        </p:txBody>
      </p:sp>
      <p:sp>
        <p:nvSpPr>
          <p:cNvPr id="5" name="Rectangle 4"/>
          <p:cNvSpPr/>
          <p:nvPr/>
        </p:nvSpPr>
        <p:spPr>
          <a:xfrm>
            <a:off x="5729305" y="451103"/>
            <a:ext cx="5330086" cy="1200329"/>
          </a:xfrm>
          <a:prstGeom prst="rect">
            <a:avLst/>
          </a:prstGeom>
        </p:spPr>
        <p:txBody>
          <a:bodyPr wrap="square">
            <a:spAutoFit/>
          </a:bodyPr>
          <a:lstStyle/>
          <a:p>
            <a:r>
              <a:rPr lang="en-US" dirty="0"/>
              <a:t>&gt;&gt;&gt; </a:t>
            </a:r>
            <a:r>
              <a:rPr lang="en-US" dirty="0" err="1"/>
              <a:t>dict</a:t>
            </a:r>
            <a:r>
              <a:rPr lang="en-US" dirty="0"/>
              <a:t> = {'Name': </a:t>
            </a:r>
            <a:r>
              <a:rPr lang="tr-TR" dirty="0" smtClean="0"/>
              <a:t>‘</a:t>
            </a:r>
            <a:r>
              <a:rPr lang="tr-TR" dirty="0" err="1" smtClean="0"/>
              <a:t>Big</a:t>
            </a:r>
            <a:r>
              <a:rPr lang="tr-TR" dirty="0" smtClean="0"/>
              <a:t> Data</a:t>
            </a:r>
            <a:r>
              <a:rPr lang="en-US" dirty="0" smtClean="0"/>
              <a:t>', </a:t>
            </a:r>
            <a:r>
              <a:rPr lang="en-US" dirty="0"/>
              <a:t>'Age': </a:t>
            </a:r>
            <a:r>
              <a:rPr lang="tr-TR" dirty="0" smtClean="0"/>
              <a:t>10</a:t>
            </a:r>
            <a:r>
              <a:rPr lang="en-US" dirty="0" smtClean="0"/>
              <a:t>, </a:t>
            </a:r>
            <a:r>
              <a:rPr lang="en-US" dirty="0"/>
              <a:t>'Class': 'First'}</a:t>
            </a:r>
          </a:p>
          <a:p>
            <a:r>
              <a:rPr lang="en-US" dirty="0"/>
              <a:t>&gt;&gt;&gt; </a:t>
            </a:r>
            <a:r>
              <a:rPr lang="en-US" dirty="0" err="1"/>
              <a:t>dict</a:t>
            </a:r>
            <a:r>
              <a:rPr lang="en-US" dirty="0"/>
              <a:t>['Age'] = </a:t>
            </a:r>
            <a:r>
              <a:rPr lang="tr-TR" dirty="0"/>
              <a:t>1</a:t>
            </a:r>
            <a:r>
              <a:rPr lang="tr-TR" dirty="0" smtClean="0"/>
              <a:t>3</a:t>
            </a:r>
            <a:r>
              <a:rPr lang="en-US" dirty="0" smtClean="0"/>
              <a:t>; </a:t>
            </a:r>
            <a:r>
              <a:rPr lang="en-US" dirty="0"/>
              <a:t># update existing entry</a:t>
            </a:r>
          </a:p>
          <a:p>
            <a:r>
              <a:rPr lang="en-US" dirty="0"/>
              <a:t>&gt;&gt;&gt; </a:t>
            </a:r>
            <a:r>
              <a:rPr lang="en-US" dirty="0" err="1"/>
              <a:t>dict</a:t>
            </a:r>
            <a:r>
              <a:rPr lang="en-US" dirty="0"/>
              <a:t>['School'] = </a:t>
            </a:r>
            <a:r>
              <a:rPr lang="en-US" dirty="0" smtClean="0"/>
              <a:t>"</a:t>
            </a:r>
            <a:r>
              <a:rPr lang="tr-TR" dirty="0" smtClean="0"/>
              <a:t>Ege </a:t>
            </a:r>
            <a:r>
              <a:rPr lang="tr-TR" dirty="0" err="1" smtClean="0"/>
              <a:t>University</a:t>
            </a:r>
            <a:r>
              <a:rPr lang="en-US" dirty="0" smtClean="0"/>
              <a:t>"</a:t>
            </a:r>
            <a:endParaRPr lang="en-US" dirty="0"/>
          </a:p>
          <a:p>
            <a:r>
              <a:rPr lang="en-US" dirty="0"/>
              <a:t>&gt;&gt;&gt; </a:t>
            </a:r>
            <a:r>
              <a:rPr lang="en-US" dirty="0" err="1"/>
              <a:t>dict</a:t>
            </a:r>
            <a:r>
              <a:rPr lang="en-US" dirty="0"/>
              <a:t>['Name']</a:t>
            </a:r>
          </a:p>
        </p:txBody>
      </p:sp>
      <p:grpSp>
        <p:nvGrpSpPr>
          <p:cNvPr id="7" name="Group 6"/>
          <p:cNvGrpSpPr/>
          <p:nvPr/>
        </p:nvGrpSpPr>
        <p:grpSpPr>
          <a:xfrm>
            <a:off x="11146971" y="137611"/>
            <a:ext cx="909175" cy="795839"/>
            <a:chOff x="4408714" y="1905000"/>
            <a:chExt cx="3852930" cy="3390900"/>
          </a:xfrm>
        </p:grpSpPr>
        <p:pic>
          <p:nvPicPr>
            <p:cNvPr id="8" name="Picture 7"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9" name="Group 8"/>
            <p:cNvGrpSpPr/>
            <p:nvPr/>
          </p:nvGrpSpPr>
          <p:grpSpPr>
            <a:xfrm>
              <a:off x="5235953" y="2492565"/>
              <a:ext cx="3025691" cy="1682643"/>
              <a:chOff x="0" y="0"/>
              <a:chExt cx="3470696" cy="1852798"/>
            </a:xfrm>
          </p:grpSpPr>
          <p:pic>
            <p:nvPicPr>
              <p:cNvPr id="10" name="Picture 9"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1" name="Picture 10"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06586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Whitespace</a:t>
            </a:r>
            <a:endParaRPr lang="en-US" b="1" dirty="0"/>
          </a:p>
        </p:txBody>
      </p:sp>
      <p:sp>
        <p:nvSpPr>
          <p:cNvPr id="3" name="Content Placeholder 2"/>
          <p:cNvSpPr>
            <a:spLocks noGrp="1"/>
          </p:cNvSpPr>
          <p:nvPr>
            <p:ph idx="1"/>
          </p:nvPr>
        </p:nvSpPr>
        <p:spPr/>
        <p:txBody>
          <a:bodyPr>
            <a:normAutofit/>
          </a:bodyPr>
          <a:lstStyle/>
          <a:p>
            <a:r>
              <a:rPr lang="en-US" dirty="0" smtClean="0"/>
              <a:t>Whitespace is meaningful in Python: especially indentation and placement of newlines. </a:t>
            </a:r>
            <a:endParaRPr lang="tr-TR" dirty="0" smtClean="0"/>
          </a:p>
          <a:p>
            <a:r>
              <a:rPr lang="en-US" dirty="0" smtClean="0"/>
              <a:t>Use a newline to end a line of code. </a:t>
            </a:r>
            <a:endParaRPr lang="tr-TR" dirty="0" smtClean="0"/>
          </a:p>
          <a:p>
            <a:pPr lvl="1"/>
            <a:r>
              <a:rPr lang="en-US" dirty="0" smtClean="0"/>
              <a:t>Use \ when must go to next line prematurely. </a:t>
            </a:r>
            <a:endParaRPr lang="tr-TR" dirty="0" smtClean="0"/>
          </a:p>
          <a:p>
            <a:r>
              <a:rPr lang="en-US" dirty="0" smtClean="0"/>
              <a:t>No braces { } to mark blocks of code in Python… Use consistent indentation instead. </a:t>
            </a:r>
            <a:endParaRPr lang="tr-TR" dirty="0" smtClean="0"/>
          </a:p>
          <a:p>
            <a:pPr lvl="1"/>
            <a:r>
              <a:rPr lang="en-US" dirty="0" smtClean="0"/>
              <a:t>The first line with less indentation is outside of the block. </a:t>
            </a:r>
            <a:endParaRPr lang="tr-TR" dirty="0" smtClean="0"/>
          </a:p>
          <a:p>
            <a:pPr lvl="1"/>
            <a:r>
              <a:rPr lang="en-US" dirty="0" smtClean="0"/>
              <a:t>The first line with more indentation starts a nested block </a:t>
            </a:r>
            <a:endParaRPr lang="tr-TR" dirty="0" smtClean="0"/>
          </a:p>
          <a:p>
            <a:r>
              <a:rPr lang="en-US" dirty="0" smtClean="0"/>
              <a:t>Often a colon appears at the start of a new block. (E.g. for function and class definitions.)</a:t>
            </a:r>
            <a:endParaRPr lang="tr-TR" dirty="0"/>
          </a:p>
          <a:p>
            <a:endParaRPr lang="tr-TR" dirty="0" smtClean="0"/>
          </a:p>
          <a:p>
            <a:endParaRPr lang="en-US" dirty="0"/>
          </a:p>
        </p:txBody>
      </p:sp>
      <p:sp>
        <p:nvSpPr>
          <p:cNvPr id="4" name="Rectangle 1"/>
          <p:cNvSpPr>
            <a:spLocks noChangeArrowheads="1"/>
          </p:cNvSpPr>
          <p:nvPr/>
        </p:nvSpPr>
        <p:spPr bwMode="auto">
          <a:xfrm>
            <a:off x="5156201" y="6000942"/>
            <a:ext cx="5037666" cy="621915"/>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A67F59"/>
                </a:solidFill>
                <a:effectLst/>
                <a:latin typeface="Consolas" panose="020B0609020204030204" pitchFamily="49" charset="0"/>
              </a:rPr>
              <a:t>&gt;&gt;&gt;</a:t>
            </a:r>
            <a:r>
              <a:rPr kumimoji="0" lang="en-US" altLang="en-US" sz="1000" b="0" i="0" u="none" strike="noStrike" cap="none" normalizeH="0" baseline="0" dirty="0" smtClean="0">
                <a:ln>
                  <a:noFill/>
                </a:ln>
                <a:solidFill>
                  <a:srgbClr val="000000"/>
                </a:solidFill>
                <a:effectLst/>
                <a:latin typeface="Consolas" panose="020B0609020204030204" pitchFamily="49" charset="0"/>
              </a:rPr>
              <a:t>weekdays </a:t>
            </a:r>
            <a:r>
              <a:rPr kumimoji="0" lang="en-US" altLang="en-US" sz="1000" b="0" i="0" u="none" strike="noStrike" cap="none" normalizeH="0" baseline="0" dirty="0" smtClean="0">
                <a:ln>
                  <a:noFill/>
                </a:ln>
                <a:solidFill>
                  <a:srgbClr val="A67F5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669900"/>
                </a:solidFill>
                <a:effectLst/>
                <a:latin typeface="Consolas" panose="020B0609020204030204" pitchFamily="49" charset="0"/>
              </a:rPr>
              <a:t>"Monday"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669900"/>
                </a:solidFill>
                <a:effectLst/>
                <a:latin typeface="Consolas" panose="020B0609020204030204" pitchFamily="49" charset="0"/>
              </a:rPr>
              <a:t>"Tuesday"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669900"/>
                </a:solidFill>
                <a:effectLst/>
                <a:latin typeface="Consolas" panose="020B0609020204030204" pitchFamily="49" charset="0"/>
              </a:rPr>
              <a:t>"Wednesday"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669900"/>
                </a:solidFill>
                <a:effectLst/>
                <a:latin typeface="Consolas" panose="020B0609020204030204" pitchFamily="49" charset="0"/>
              </a:rPr>
              <a:t>"Thursday"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669900"/>
                </a:solidFill>
                <a:effectLst/>
                <a:latin typeface="Consolas" panose="020B0609020204030204" pitchFamily="49" charset="0"/>
              </a:rPr>
              <a:t>"Friday"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A67F59"/>
                </a:solidFill>
                <a:effectLst/>
                <a:latin typeface="Consolas" panose="020B0609020204030204" pitchFamily="49" charset="0"/>
              </a:rPr>
              <a:t>&gt;&gt;&gt;</a:t>
            </a:r>
            <a:r>
              <a:rPr kumimoji="0" lang="en-US" altLang="en-US" sz="1000" b="0" i="0" u="none" strike="noStrike" cap="none" normalizeH="0" baseline="0" dirty="0" smtClean="0">
                <a:ln>
                  <a:noFill/>
                </a:ln>
                <a:solidFill>
                  <a:srgbClr val="0077AA"/>
                </a:solidFill>
                <a:effectLst/>
                <a:latin typeface="Consolas" panose="020B0609020204030204" pitchFamily="49" charset="0"/>
              </a:rPr>
              <a:t>for</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err="1" smtClean="0">
                <a:ln>
                  <a:noFill/>
                </a:ln>
                <a:solidFill>
                  <a:srgbClr val="000000"/>
                </a:solidFill>
                <a:effectLst/>
                <a:latin typeface="Consolas" panose="020B0609020204030204" pitchFamily="49" charset="0"/>
              </a:rPr>
              <a:t>i</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day </a:t>
            </a:r>
            <a:r>
              <a:rPr kumimoji="0" lang="en-US" altLang="en-US" sz="1000" b="0" i="0" u="none" strike="noStrike" cap="none" normalizeH="0" baseline="0" dirty="0" smtClean="0">
                <a:ln>
                  <a:noFill/>
                </a:ln>
                <a:solidFill>
                  <a:srgbClr val="0077AA"/>
                </a:solidFill>
                <a:effectLst/>
                <a:latin typeface="Consolas" panose="020B0609020204030204" pitchFamily="49" charset="0"/>
              </a:rPr>
              <a:t>in</a:t>
            </a:r>
            <a:r>
              <a:rPr kumimoji="0" lang="en-US" altLang="en-US" sz="1000" b="0" i="0" u="none" strike="noStrike" cap="none" normalizeH="0" baseline="0" dirty="0" smtClean="0">
                <a:ln>
                  <a:noFill/>
                </a:ln>
                <a:solidFill>
                  <a:srgbClr val="000000"/>
                </a:solidFill>
                <a:effectLst/>
                <a:latin typeface="Consolas" panose="020B0609020204030204" pitchFamily="49" charset="0"/>
              </a:rPr>
              <a:t> enumerate</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weekdays</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endParaRPr kumimoji="0" lang="tr-TR" altLang="en-US" sz="10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A67F59"/>
                </a:solidFill>
                <a:effectLst/>
                <a:latin typeface="Consolas" panose="020B0609020204030204" pitchFamily="49" charset="0"/>
              </a:rPr>
              <a:t>&gt;&gt;&gt;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smtClean="0">
                <a:ln>
                  <a:noFill/>
                </a:ln>
                <a:solidFill>
                  <a:srgbClr val="0077AA"/>
                </a:solidFill>
                <a:effectLst/>
                <a:latin typeface="Consolas" panose="020B0609020204030204" pitchFamily="49" charset="0"/>
              </a:rPr>
              <a:t>print</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669900"/>
                </a:solidFill>
                <a:effectLst/>
                <a:latin typeface="Consolas" panose="020B0609020204030204" pitchFamily="49" charset="0"/>
              </a:rPr>
              <a:t>"{} is weekday {}"</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format</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day</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 </a:t>
            </a:r>
            <a:r>
              <a:rPr kumimoji="0" lang="en-US" altLang="en-US" sz="1000" b="0" i="0" u="none" strike="noStrike" cap="none" normalizeH="0" baseline="0" dirty="0" err="1" smtClean="0">
                <a:ln>
                  <a:noFill/>
                </a:ln>
                <a:solidFill>
                  <a:srgbClr val="000000"/>
                </a:solidFill>
                <a:effectLst/>
                <a:latin typeface="Consolas" panose="020B0609020204030204" pitchFamily="49" charset="0"/>
              </a:rPr>
              <a:t>i</a:t>
            </a:r>
            <a:r>
              <a:rPr kumimoji="0" lang="en-US" altLang="en-US" sz="1000" b="0" i="0" u="none" strike="noStrike" cap="none" normalizeH="0" baseline="0" dirty="0" smtClean="0">
                <a:ln>
                  <a:noFill/>
                </a:ln>
                <a:solidFill>
                  <a:srgbClr val="999999"/>
                </a:solidFill>
                <a:effectLst/>
                <a:latin typeface="Consolas" panose="020B0609020204030204" pitchFamily="49"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1091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Block</a:t>
            </a:r>
            <a:r>
              <a:rPr lang="tr-TR" b="1" dirty="0" smtClean="0"/>
              <a:t>s</a:t>
            </a:r>
            <a:endParaRPr lang="en-US" dirty="0"/>
          </a:p>
        </p:txBody>
      </p:sp>
      <p:sp>
        <p:nvSpPr>
          <p:cNvPr id="3" name="Content Placeholder 2"/>
          <p:cNvSpPr>
            <a:spLocks noGrp="1"/>
          </p:cNvSpPr>
          <p:nvPr>
            <p:ph idx="1"/>
          </p:nvPr>
        </p:nvSpPr>
        <p:spPr>
          <a:xfrm>
            <a:off x="8429847" y="2258366"/>
            <a:ext cx="3542414" cy="2419960"/>
          </a:xfrm>
        </p:spPr>
        <p:txBody>
          <a:bodyPr>
            <a:normAutofit/>
          </a:bodyPr>
          <a:lstStyle/>
          <a:p>
            <a:r>
              <a:rPr lang="en-US" sz="1400" dirty="0"/>
              <a:t>In Python, code blocks are defined by the use of indentation, which should be constant in the code block, but it is considered good practice to maintain consistency throughout the project and avoid mixing tabs and </a:t>
            </a:r>
            <a:endParaRPr lang="tr-TR" sz="1400" dirty="0" smtClean="0"/>
          </a:p>
          <a:p>
            <a:r>
              <a:rPr lang="en-US" sz="1400" dirty="0" smtClean="0"/>
              <a:t>"</a:t>
            </a:r>
            <a:r>
              <a:rPr lang="en-US" sz="1400" dirty="0"/>
              <a:t>The official recommendation coding </a:t>
            </a:r>
            <a:r>
              <a:rPr lang="en-US" sz="1400" dirty="0" smtClean="0"/>
              <a:t>style</a:t>
            </a:r>
            <a:r>
              <a:rPr lang="tr-TR" sz="1400" dirty="0" smtClean="0"/>
              <a:t>: </a:t>
            </a:r>
            <a:r>
              <a:rPr lang="en-US" sz="1400" b="1" dirty="0" smtClean="0"/>
              <a:t>(</a:t>
            </a:r>
            <a:r>
              <a:rPr lang="en-US" sz="1400" b="1" u="sng" dirty="0" smtClean="0"/>
              <a:t>http</a:t>
            </a:r>
            <a:r>
              <a:rPr lang="en-US" sz="1400" b="1" u="sng" dirty="0"/>
              <a:t>://www.python.org/dev/peps/pep-0008/</a:t>
            </a:r>
            <a:r>
              <a:rPr lang="en-US" sz="1400" b="1" dirty="0"/>
              <a:t>) </a:t>
            </a:r>
            <a:r>
              <a:rPr lang="en-US" sz="1400" dirty="0"/>
              <a:t>is to use four spaces for indentation and this convention is widely accepted by developers</a:t>
            </a:r>
            <a:r>
              <a:rPr lang="en-US" sz="1400" dirty="0" smtClean="0"/>
              <a:t>..</a:t>
            </a:r>
            <a:endParaRPr lang="en-US" sz="1400" dirty="0"/>
          </a:p>
        </p:txBody>
      </p:sp>
      <p:pic>
        <p:nvPicPr>
          <p:cNvPr id="4" name="Picture 3"/>
          <p:cNvPicPr>
            <a:picLocks noChangeAspect="1"/>
          </p:cNvPicPr>
          <p:nvPr/>
        </p:nvPicPr>
        <p:blipFill>
          <a:blip r:embed="rId3"/>
          <a:stretch>
            <a:fillRect/>
          </a:stretch>
        </p:blipFill>
        <p:spPr>
          <a:xfrm>
            <a:off x="620232" y="1690688"/>
            <a:ext cx="7315200" cy="4514850"/>
          </a:xfrm>
          <a:prstGeom prst="rect">
            <a:avLst/>
          </a:prstGeom>
        </p:spPr>
      </p:pic>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423539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Compilation and </a:t>
            </a:r>
            <a:r>
              <a:rPr lang="tr-TR" b="1" dirty="0"/>
              <a:t>I</a:t>
            </a:r>
            <a:r>
              <a:rPr lang="en-US" b="1" dirty="0" err="1" smtClean="0"/>
              <a:t>nterpretation</a:t>
            </a:r>
            <a:endParaRPr lang="en-US" dirty="0"/>
          </a:p>
        </p:txBody>
      </p:sp>
      <p:pic>
        <p:nvPicPr>
          <p:cNvPr id="5" name="Picture 4"/>
          <p:cNvPicPr>
            <a:picLocks noChangeAspect="1"/>
          </p:cNvPicPr>
          <p:nvPr/>
        </p:nvPicPr>
        <p:blipFill>
          <a:blip r:embed="rId2"/>
          <a:stretch>
            <a:fillRect/>
          </a:stretch>
        </p:blipFill>
        <p:spPr>
          <a:xfrm>
            <a:off x="174330" y="1510377"/>
            <a:ext cx="7143750" cy="4581525"/>
          </a:xfrm>
          <a:prstGeom prst="rect">
            <a:avLst/>
          </a:prstGeom>
        </p:spPr>
      </p:pic>
      <p:sp>
        <p:nvSpPr>
          <p:cNvPr id="6" name="Rectangle 5"/>
          <p:cNvSpPr/>
          <p:nvPr/>
        </p:nvSpPr>
        <p:spPr>
          <a:xfrm>
            <a:off x="7318080" y="2416144"/>
            <a:ext cx="4820094" cy="1384995"/>
          </a:xfrm>
          <a:prstGeom prst="rect">
            <a:avLst/>
          </a:prstGeom>
        </p:spPr>
        <p:txBody>
          <a:bodyPr wrap="square">
            <a:spAutoFit/>
          </a:bodyPr>
          <a:lstStyle/>
          <a:p>
            <a:r>
              <a:rPr lang="en-US" sz="1400" dirty="0">
                <a:solidFill>
                  <a:srgbClr val="000000"/>
                </a:solidFill>
                <a:latin typeface="Computer Modern"/>
              </a:rPr>
              <a:t>The source code is translated by Python to bytecode, which is a binary format with instructions for the interpreter. The bytecode is cross platform and can be distributed and run without the original source.</a:t>
            </a:r>
          </a:p>
          <a:p>
            <a:r>
              <a:rPr lang="en-US" sz="1400" dirty="0"/>
              <a:t/>
            </a:r>
            <a:br>
              <a:rPr lang="en-US" sz="1400" dirty="0"/>
            </a:br>
            <a:endParaRPr lang="en-US" sz="1400" dirty="0"/>
          </a:p>
        </p:txBody>
      </p:sp>
      <p:grpSp>
        <p:nvGrpSpPr>
          <p:cNvPr id="7" name="Group 6"/>
          <p:cNvGrpSpPr/>
          <p:nvPr/>
        </p:nvGrpSpPr>
        <p:grpSpPr>
          <a:xfrm>
            <a:off x="11146971" y="137611"/>
            <a:ext cx="909175" cy="795839"/>
            <a:chOff x="4408714" y="1905000"/>
            <a:chExt cx="3852930" cy="3390900"/>
          </a:xfrm>
        </p:grpSpPr>
        <p:pic>
          <p:nvPicPr>
            <p:cNvPr id="8" name="Picture 7"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9" name="Group 8"/>
            <p:cNvGrpSpPr/>
            <p:nvPr/>
          </p:nvGrpSpPr>
          <p:grpSpPr>
            <a:xfrm>
              <a:off x="5235953" y="2492565"/>
              <a:ext cx="3025691" cy="1682643"/>
              <a:chOff x="0" y="0"/>
              <a:chExt cx="3470696" cy="1852798"/>
            </a:xfrm>
          </p:grpSpPr>
          <p:pic>
            <p:nvPicPr>
              <p:cNvPr id="10" name="Picture 9"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1" name="Picture 10"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469505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Examples</a:t>
            </a:r>
            <a:endParaRPr lang="en-US" b="1" dirty="0"/>
          </a:p>
        </p:txBody>
      </p:sp>
      <p:sp>
        <p:nvSpPr>
          <p:cNvPr id="4" name="Rectangle 3"/>
          <p:cNvSpPr>
            <a:spLocks noChangeArrowheads="1"/>
          </p:cNvSpPr>
          <p:nvPr/>
        </p:nvSpPr>
        <p:spPr bwMode="auto">
          <a:xfrm>
            <a:off x="2243470" y="2460533"/>
            <a:ext cx="5050464"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444444"/>
                </a:solidFill>
                <a:effectLst/>
                <a:latin typeface="Consolas" panose="020B0609020204030204" pitchFamily="49" charset="0"/>
              </a:rPr>
              <a:t>foo =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long_function_name</a:t>
            </a:r>
            <a:r>
              <a:rPr kumimoji="0" lang="en-US" altLang="en-US" sz="1100" b="0" i="0" u="none" strike="noStrike" cap="none" normalizeH="0" baseline="0" dirty="0" smtClean="0">
                <a:ln>
                  <a:noFill/>
                </a:ln>
                <a:solidFill>
                  <a:srgbClr val="444444"/>
                </a:solidFill>
                <a:effectLst/>
                <a:latin typeface="Consolas" panose="020B0609020204030204" pitchFamily="49" charset="0"/>
              </a:rPr>
              <a:t>(</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var_one</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var_two</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endParaRPr kumimoji="0" lang="tr-TR" altLang="en-US" sz="1100" b="0" i="0" u="none" strike="noStrike" cap="none" normalizeH="0" baseline="0" dirty="0" smtClean="0">
              <a:ln>
                <a:noFill/>
              </a:ln>
              <a:solidFill>
                <a:srgbClr val="444444"/>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en-US" sz="1100" dirty="0">
                <a:solidFill>
                  <a:srgbClr val="444444"/>
                </a:solidFill>
                <a:latin typeface="Consolas" panose="020B0609020204030204" pitchFamily="49" charset="0"/>
              </a:rPr>
              <a:t>	</a:t>
            </a:r>
            <a:r>
              <a:rPr lang="tr-TR" altLang="en-US" sz="1100" dirty="0" smtClean="0">
                <a:solidFill>
                  <a:srgbClr val="444444"/>
                </a:solidFill>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var_three</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var_four</a:t>
            </a:r>
            <a:r>
              <a:rPr kumimoji="0" lang="en-US" altLang="en-US" sz="1100" b="0" i="0" u="none" strike="noStrike" cap="none" normalizeH="0" baseline="0" dirty="0" smtClean="0">
                <a:ln>
                  <a:noFill/>
                </a:ln>
                <a:solidFill>
                  <a:srgbClr val="444444"/>
                </a:solidFill>
                <a:effectLst/>
                <a:latin typeface="Consolas" panose="020B0609020204030204" pitchFamily="49"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6453962" y="2460532"/>
            <a:ext cx="3253563"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444444"/>
                </a:solidFill>
                <a:effectLst/>
                <a:latin typeface="Consolas" panose="020B0609020204030204" pitchFamily="49" charset="0"/>
              </a:rPr>
              <a:t>foo =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long_function_name</a:t>
            </a:r>
            <a:r>
              <a:rPr kumimoji="0" lang="en-US" altLang="en-US" sz="1100" b="0" i="0" u="none" strike="noStrike" cap="none" normalizeH="0" baseline="0" dirty="0" smtClean="0">
                <a:ln>
                  <a:noFill/>
                </a:ln>
                <a:solidFill>
                  <a:srgbClr val="444444"/>
                </a:solidFill>
                <a:effectLst/>
                <a:latin typeface="Consolas" panose="020B0609020204030204" pitchFamily="49" charset="0"/>
              </a:rPr>
              <a:t>(</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var_one</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var_two</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var_three</a:t>
            </a:r>
            <a:r>
              <a:rPr kumimoji="0" lang="en-US" altLang="en-US" sz="1100" b="0" i="0" u="none" strike="noStrike" cap="none" normalizeH="0" baseline="0" dirty="0" smtClean="0">
                <a:ln>
                  <a:noFill/>
                </a:ln>
                <a:solidFill>
                  <a:srgbClr val="444444"/>
                </a:solidFill>
                <a:effectLst/>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var_four</a:t>
            </a:r>
            <a:r>
              <a:rPr kumimoji="0" lang="en-US" altLang="en-US" sz="1100" b="0" i="0" u="none" strike="noStrike" cap="none" normalizeH="0" baseline="0" dirty="0" smtClean="0">
                <a:ln>
                  <a:noFill/>
                </a:ln>
                <a:solidFill>
                  <a:srgbClr val="444444"/>
                </a:solidFill>
                <a:effectLst/>
                <a:latin typeface="Consolas" panose="020B0609020204030204" pitchFamily="49"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3631017" y="1938599"/>
            <a:ext cx="744279" cy="523220"/>
          </a:xfrm>
          <a:prstGeom prst="rect">
            <a:avLst/>
          </a:prstGeom>
          <a:noFill/>
        </p:spPr>
        <p:txBody>
          <a:bodyPr wrap="square" rtlCol="0">
            <a:spAutoFit/>
          </a:bodyPr>
          <a:lstStyle/>
          <a:p>
            <a:r>
              <a:rPr lang="tr-TR" sz="2800" dirty="0" smtClean="0"/>
              <a:t>YES</a:t>
            </a:r>
            <a:endParaRPr lang="en-US" sz="2800" dirty="0"/>
          </a:p>
        </p:txBody>
      </p:sp>
      <p:sp>
        <p:nvSpPr>
          <p:cNvPr id="7" name="TextBox 6"/>
          <p:cNvSpPr txBox="1"/>
          <p:nvPr/>
        </p:nvSpPr>
        <p:spPr>
          <a:xfrm>
            <a:off x="7634175" y="1917495"/>
            <a:ext cx="744279" cy="523220"/>
          </a:xfrm>
          <a:prstGeom prst="rect">
            <a:avLst/>
          </a:prstGeom>
          <a:noFill/>
        </p:spPr>
        <p:txBody>
          <a:bodyPr wrap="square" rtlCol="0">
            <a:spAutoFit/>
          </a:bodyPr>
          <a:lstStyle/>
          <a:p>
            <a:r>
              <a:rPr lang="tr-TR" sz="2800" dirty="0" smtClean="0"/>
              <a:t>NO</a:t>
            </a:r>
            <a:endParaRPr lang="en-US" sz="2800" dirty="0"/>
          </a:p>
        </p:txBody>
      </p:sp>
      <p:sp>
        <p:nvSpPr>
          <p:cNvPr id="8" name="Rectangle 1"/>
          <p:cNvSpPr>
            <a:spLocks noChangeArrowheads="1"/>
          </p:cNvSpPr>
          <p:nvPr/>
        </p:nvSpPr>
        <p:spPr bwMode="auto">
          <a:xfrm>
            <a:off x="2881422" y="3259958"/>
            <a:ext cx="2530549"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444444"/>
                </a:solidFill>
                <a:effectLst/>
                <a:latin typeface="Consolas" panose="020B0609020204030204" pitchFamily="49" charset="0"/>
              </a:rPr>
              <a:t>spam(ham[1], {eggs: 2})</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6613451" y="3259958"/>
            <a:ext cx="2392326"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spam( ham[ 1 ], { eggs: 2 } )</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3_"/>
          <p:cNvSpPr>
            <a:spLocks noChangeArrowheads="1"/>
          </p:cNvSpPr>
          <p:nvPr/>
        </p:nvSpPr>
        <p:spPr bwMode="auto">
          <a:xfrm>
            <a:off x="2594344" y="3994310"/>
            <a:ext cx="2721935"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if x == 4: print x, y; x, y = y, x</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4_"/>
          <p:cNvSpPr>
            <a:spLocks noChangeArrowheads="1"/>
          </p:cNvSpPr>
          <p:nvPr/>
        </p:nvSpPr>
        <p:spPr bwMode="auto">
          <a:xfrm>
            <a:off x="6453962" y="3994310"/>
            <a:ext cx="3104707"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if x == 4 : print x , y ; x , y = y , x</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3471530" y="4728662"/>
            <a:ext cx="606056"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444444"/>
                </a:solidFill>
                <a:effectLst/>
                <a:latin typeface="Consolas" panose="020B0609020204030204" pitchFamily="49" charset="0"/>
              </a:rPr>
              <a:t>spam(1)</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7389627" y="4728662"/>
            <a:ext cx="691116" cy="37920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spam (1)</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2881422" y="5270639"/>
            <a:ext cx="2243470"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def complex(real, imag=0.0): return magic(r=real, i=imag)</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6453962" y="5270639"/>
            <a:ext cx="2488019"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def complex(real, imag = 0.0): return magic(r = real, i = imag)</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9"/>
          <p:cNvSpPr>
            <a:spLocks noChangeArrowheads="1"/>
          </p:cNvSpPr>
          <p:nvPr/>
        </p:nvSpPr>
        <p:spPr bwMode="auto">
          <a:xfrm>
            <a:off x="3083441" y="5981893"/>
            <a:ext cx="2328530"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444444"/>
                </a:solidFill>
                <a:effectLst/>
                <a:latin typeface="Consolas" panose="020B0609020204030204" pitchFamily="49" charset="0"/>
              </a:rPr>
              <a:t>if foo == 'blah': </a:t>
            </a:r>
            <a:r>
              <a:rPr lang="tr-TR" altLang="en-US" sz="1100" dirty="0">
                <a:solidFill>
                  <a:srgbClr val="444444"/>
                </a:solidFill>
                <a:latin typeface="Consolas" panose="020B0609020204030204" pitchFamily="49" charset="0"/>
              </a:rPr>
              <a:t> </a:t>
            </a:r>
            <a:r>
              <a:rPr lang="tr-TR" altLang="en-US" sz="1100" dirty="0" smtClean="0">
                <a:solidFill>
                  <a:srgbClr val="444444"/>
                </a:solidFill>
                <a:latin typeface="Consolas" panose="020B0609020204030204" pitchFamily="49" charset="0"/>
              </a:rPr>
              <a:t>   	</a:t>
            </a:r>
            <a:r>
              <a:rPr kumimoji="0" lang="en-US" altLang="en-US" sz="1100" b="0" i="0" u="none" strike="noStrike" cap="none" normalizeH="0" baseline="0" dirty="0" err="1" smtClean="0">
                <a:ln>
                  <a:noFill/>
                </a:ln>
                <a:solidFill>
                  <a:srgbClr val="444444"/>
                </a:solidFill>
                <a:effectLst/>
                <a:latin typeface="Consolas" panose="020B0609020204030204" pitchFamily="49" charset="0"/>
              </a:rPr>
              <a:t>do_blah_thing</a:t>
            </a:r>
            <a:r>
              <a:rPr kumimoji="0" lang="en-US" altLang="en-US" sz="1100" b="0" i="0" u="none" strike="noStrike" cap="none" normalizeH="0" baseline="0" dirty="0" smtClean="0">
                <a:ln>
                  <a:noFill/>
                </a:ln>
                <a:solidFill>
                  <a:srgbClr val="444444"/>
                </a:solidFill>
                <a:effectLst/>
                <a:latin typeface="Consolas" panose="020B0609020204030204" pitchFamily="49"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0"/>
          <p:cNvSpPr>
            <a:spLocks noChangeArrowheads="1"/>
          </p:cNvSpPr>
          <p:nvPr/>
        </p:nvSpPr>
        <p:spPr bwMode="auto">
          <a:xfrm>
            <a:off x="6438013" y="5981892"/>
            <a:ext cx="2594344" cy="54848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0789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444444"/>
                </a:solidFill>
                <a:effectLst/>
                <a:latin typeface="Consolas" panose="020B0609020204030204" pitchFamily="49" charset="0"/>
              </a:rPr>
              <a:t>if foo == 'blah': do_blah_thing() else: do_non_blah_thing()</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18" name="Group 17"/>
          <p:cNvGrpSpPr/>
          <p:nvPr/>
        </p:nvGrpSpPr>
        <p:grpSpPr>
          <a:xfrm>
            <a:off x="11146971" y="137611"/>
            <a:ext cx="909175" cy="795839"/>
            <a:chOff x="4408714" y="1905000"/>
            <a:chExt cx="3852930" cy="3390900"/>
          </a:xfrm>
        </p:grpSpPr>
        <p:pic>
          <p:nvPicPr>
            <p:cNvPr id="19" name="Picture 18"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20" name="Group 19"/>
            <p:cNvGrpSpPr/>
            <p:nvPr/>
          </p:nvGrpSpPr>
          <p:grpSpPr>
            <a:xfrm>
              <a:off x="5235953" y="2492565"/>
              <a:ext cx="3025691" cy="1682643"/>
              <a:chOff x="0" y="0"/>
              <a:chExt cx="3470696" cy="1852798"/>
            </a:xfrm>
          </p:grpSpPr>
          <p:pic>
            <p:nvPicPr>
              <p:cNvPr id="21" name="Picture 20"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22" name="Picture 21"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52214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Vizyonumuz</a:t>
            </a:r>
            <a:endParaRPr lang="en-GB" dirty="0"/>
          </a:p>
        </p:txBody>
      </p:sp>
      <p:sp>
        <p:nvSpPr>
          <p:cNvPr id="3" name="Rectangle 2"/>
          <p:cNvSpPr/>
          <p:nvPr/>
        </p:nvSpPr>
        <p:spPr>
          <a:xfrm>
            <a:off x="838200" y="1918202"/>
            <a:ext cx="8828314" cy="369332"/>
          </a:xfrm>
          <a:prstGeom prst="rect">
            <a:avLst/>
          </a:prstGeom>
        </p:spPr>
        <p:txBody>
          <a:bodyPr wrap="square">
            <a:spAutoFit/>
          </a:bodyPr>
          <a:lstStyle/>
          <a:p>
            <a:r>
              <a:rPr lang="en-US" dirty="0" err="1"/>
              <a:t>Veri</a:t>
            </a:r>
            <a:r>
              <a:rPr lang="en-US" dirty="0"/>
              <a:t> </a:t>
            </a:r>
            <a:r>
              <a:rPr lang="en-US" dirty="0" err="1"/>
              <a:t>Bilimi</a:t>
            </a:r>
            <a:r>
              <a:rPr lang="en-US" dirty="0"/>
              <a:t> </a:t>
            </a:r>
            <a:r>
              <a:rPr lang="en-US" dirty="0" err="1"/>
              <a:t>alanında</a:t>
            </a:r>
            <a:r>
              <a:rPr lang="en-US" dirty="0"/>
              <a:t> </a:t>
            </a:r>
            <a:r>
              <a:rPr lang="en-US" dirty="0" err="1"/>
              <a:t>uluslararası</a:t>
            </a:r>
            <a:r>
              <a:rPr lang="en-US" dirty="0"/>
              <a:t> </a:t>
            </a:r>
            <a:r>
              <a:rPr lang="en-US" dirty="0" err="1"/>
              <a:t>bir</a:t>
            </a:r>
            <a:r>
              <a:rPr lang="en-US" dirty="0"/>
              <a:t> </a:t>
            </a:r>
            <a:r>
              <a:rPr lang="en-US" dirty="0" err="1"/>
              <a:t>bilgi</a:t>
            </a:r>
            <a:r>
              <a:rPr lang="en-US" dirty="0"/>
              <a:t> </a:t>
            </a:r>
            <a:r>
              <a:rPr lang="en-US" dirty="0" err="1"/>
              <a:t>alış</a:t>
            </a:r>
            <a:r>
              <a:rPr lang="en-US" dirty="0"/>
              <a:t> </a:t>
            </a:r>
            <a:r>
              <a:rPr lang="en-US" dirty="0" err="1"/>
              <a:t>verişi</a:t>
            </a:r>
            <a:r>
              <a:rPr lang="en-US" dirty="0"/>
              <a:t> </a:t>
            </a:r>
            <a:r>
              <a:rPr lang="en-US" dirty="0" err="1"/>
              <a:t>platformu</a:t>
            </a:r>
            <a:r>
              <a:rPr lang="en-US" dirty="0"/>
              <a:t> </a:t>
            </a:r>
            <a:r>
              <a:rPr lang="en-US" dirty="0" err="1" smtClean="0"/>
              <a:t>oluşturmak</a:t>
            </a:r>
            <a:r>
              <a:rPr lang="tr-TR" dirty="0" smtClean="0"/>
              <a:t>.</a:t>
            </a:r>
            <a:r>
              <a:rPr lang="en-US" dirty="0" smtClean="0"/>
              <a:t> </a:t>
            </a:r>
            <a:endParaRPr lang="en-US" dirty="0">
              <a:effectLst/>
            </a:endParaRPr>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
        <p:nvSpPr>
          <p:cNvPr id="16" name="Title 1_"/>
          <p:cNvSpPr txBox="1">
            <a:spLocks/>
          </p:cNvSpPr>
          <p:nvPr/>
        </p:nvSpPr>
        <p:spPr>
          <a:xfrm>
            <a:off x="838200" y="29428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smtClean="0"/>
              <a:t>Misyonumuz</a:t>
            </a:r>
            <a:endParaRPr lang="en-GB" dirty="0"/>
          </a:p>
        </p:txBody>
      </p:sp>
      <p:sp>
        <p:nvSpPr>
          <p:cNvPr id="17" name="Rectangle 16"/>
          <p:cNvSpPr/>
          <p:nvPr/>
        </p:nvSpPr>
        <p:spPr>
          <a:xfrm>
            <a:off x="904508" y="4708355"/>
            <a:ext cx="10382983" cy="646331"/>
          </a:xfrm>
          <a:prstGeom prst="rect">
            <a:avLst/>
          </a:prstGeom>
        </p:spPr>
        <p:txBody>
          <a:bodyPr wrap="square">
            <a:spAutoFit/>
          </a:bodyPr>
          <a:lstStyle/>
          <a:p>
            <a:r>
              <a:rPr lang="tr-TR" dirty="0"/>
              <a:t>Veri Bilimi alanında uzman; akademi ve iş dünyasından profesyonellerin katılacağı; workshoplar, konferanslar ve paneller düzenlemek.</a:t>
            </a:r>
            <a:endParaRPr lang="en-US" dirty="0"/>
          </a:p>
        </p:txBody>
      </p:sp>
    </p:spTree>
    <p:extLst>
      <p:ext uri="{BB962C8B-B14F-4D97-AF65-F5344CB8AC3E}">
        <p14:creationId xmlns:p14="http://schemas.microsoft.com/office/powerpoint/2010/main" val="2295238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Comments</a:t>
            </a:r>
          </a:p>
        </p:txBody>
      </p:sp>
      <p:sp>
        <p:nvSpPr>
          <p:cNvPr id="3" name="Content Placeholder 2"/>
          <p:cNvSpPr>
            <a:spLocks noGrp="1"/>
          </p:cNvSpPr>
          <p:nvPr>
            <p:ph idx="1"/>
          </p:nvPr>
        </p:nvSpPr>
        <p:spPr/>
        <p:txBody>
          <a:bodyPr/>
          <a:lstStyle/>
          <a:p>
            <a:r>
              <a:rPr lang="en-US" dirty="0" smtClean="0"/>
              <a:t>Start comments with # – the rest of line is ignored. </a:t>
            </a:r>
            <a:endParaRPr lang="tr-TR" dirty="0" smtClean="0"/>
          </a:p>
          <a:p>
            <a:r>
              <a:rPr lang="en-US" dirty="0" smtClean="0"/>
              <a:t>Can include a “documentation string” as the first line of any new function or class that you define. </a:t>
            </a:r>
            <a:endParaRPr lang="tr-TR" dirty="0" smtClean="0"/>
          </a:p>
          <a:p>
            <a:r>
              <a:rPr lang="en-US" dirty="0" smtClean="0"/>
              <a:t>The development environment, debugger, and other tools use it: it’s good style to include one. </a:t>
            </a:r>
            <a:endParaRPr lang="tr-TR" dirty="0" smtClean="0"/>
          </a:p>
          <a:p>
            <a:pPr lvl="2"/>
            <a:r>
              <a:rPr lang="en-US" dirty="0" err="1" smtClean="0"/>
              <a:t>def</a:t>
            </a:r>
            <a:r>
              <a:rPr lang="en-US" dirty="0" smtClean="0"/>
              <a:t> </a:t>
            </a:r>
            <a:r>
              <a:rPr lang="en-US" dirty="0" err="1" smtClean="0"/>
              <a:t>my_function</a:t>
            </a:r>
            <a:r>
              <a:rPr lang="en-US" dirty="0" smtClean="0"/>
              <a:t>(x, y): </a:t>
            </a:r>
            <a:endParaRPr lang="tr-TR" dirty="0" smtClean="0"/>
          </a:p>
          <a:p>
            <a:pPr marL="914400" lvl="2" indent="0">
              <a:buNone/>
            </a:pPr>
            <a:r>
              <a:rPr lang="en-US" dirty="0" smtClean="0"/>
              <a:t>“““This is the </a:t>
            </a:r>
            <a:r>
              <a:rPr lang="en-US" dirty="0" err="1" smtClean="0"/>
              <a:t>docstring</a:t>
            </a:r>
            <a:r>
              <a:rPr lang="en-US" dirty="0" smtClean="0"/>
              <a:t>. This function does blah </a:t>
            </a:r>
            <a:r>
              <a:rPr lang="en-US" dirty="0" err="1" smtClean="0"/>
              <a:t>blah</a:t>
            </a:r>
            <a:r>
              <a:rPr lang="en-US" dirty="0" smtClean="0"/>
              <a:t> </a:t>
            </a:r>
            <a:r>
              <a:rPr lang="en-US" dirty="0" err="1" smtClean="0"/>
              <a:t>blah</a:t>
            </a:r>
            <a:r>
              <a:rPr lang="en-US" dirty="0" smtClean="0"/>
              <a:t>.””” </a:t>
            </a:r>
            <a:endParaRPr lang="tr-TR" dirty="0" smtClean="0"/>
          </a:p>
          <a:p>
            <a:pPr marL="914400" lvl="2" indent="0">
              <a:buNone/>
            </a:pPr>
            <a:r>
              <a:rPr lang="tr-TR" dirty="0"/>
              <a:t>	</a:t>
            </a:r>
            <a:r>
              <a:rPr lang="en-US" dirty="0" smtClean="0"/>
              <a:t># The code would go here...</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415338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Assignment</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Binding a variable in Python means setting a name to hold a reference to some object. </a:t>
            </a:r>
            <a:endParaRPr lang="tr-TR" dirty="0" smtClean="0"/>
          </a:p>
          <a:p>
            <a:r>
              <a:rPr lang="en-US" dirty="0" smtClean="0"/>
              <a:t>Assignment creates references, not copies </a:t>
            </a:r>
            <a:endParaRPr lang="tr-TR" dirty="0" smtClean="0"/>
          </a:p>
          <a:p>
            <a:r>
              <a:rPr lang="en-US" dirty="0" smtClean="0"/>
              <a:t>Names in Python do not have an intrinsic type. Objects have types. </a:t>
            </a:r>
            <a:endParaRPr lang="tr-TR" dirty="0" smtClean="0"/>
          </a:p>
          <a:p>
            <a:r>
              <a:rPr lang="en-US" dirty="0" smtClean="0"/>
              <a:t>Python determines the type of the reference automatically based on the data object assigned to it. </a:t>
            </a:r>
            <a:endParaRPr lang="tr-TR" dirty="0"/>
          </a:p>
          <a:p>
            <a:r>
              <a:rPr lang="en-US" dirty="0" smtClean="0"/>
              <a:t>You create a name the first time it appears on the left side of an assignment expression: x = 3 </a:t>
            </a:r>
            <a:endParaRPr lang="tr-TR" dirty="0" smtClean="0"/>
          </a:p>
          <a:p>
            <a:r>
              <a:rPr lang="en-US" dirty="0" smtClean="0"/>
              <a:t>A reference is deleted via garbage collection after any names bound to it have passed out of scope.</a:t>
            </a:r>
            <a:endParaRPr lang="tr-TR" dirty="0" smtClean="0"/>
          </a:p>
          <a:p>
            <a:r>
              <a:rPr lang="tr-TR" dirty="0" err="1" smtClean="0"/>
              <a:t>Multiple</a:t>
            </a:r>
            <a:r>
              <a:rPr lang="tr-TR" dirty="0" smtClean="0"/>
              <a:t> </a:t>
            </a:r>
            <a:r>
              <a:rPr lang="tr-TR" dirty="0" err="1" smtClean="0"/>
              <a:t>assignment</a:t>
            </a:r>
            <a:r>
              <a:rPr lang="tr-TR" dirty="0" smtClean="0"/>
              <a:t> (</a:t>
            </a:r>
            <a:r>
              <a:rPr lang="en-US" dirty="0" smtClean="0"/>
              <a:t>x</a:t>
            </a:r>
            <a:r>
              <a:rPr lang="en-US" dirty="0"/>
              <a:t>, y = 2, </a:t>
            </a:r>
            <a:r>
              <a:rPr lang="en-US" dirty="0" smtClean="0"/>
              <a:t>3</a:t>
            </a:r>
            <a:r>
              <a:rPr lang="tr-TR" dirty="0" smtClean="0"/>
              <a:t>)</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637046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Understanding Reference Semantics </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Assignment manipulates references </a:t>
            </a:r>
            <a:endParaRPr lang="tr-TR" dirty="0" smtClean="0"/>
          </a:p>
          <a:p>
            <a:pPr marL="457200" lvl="1" indent="0">
              <a:buNone/>
            </a:pPr>
            <a:r>
              <a:rPr lang="en-US" dirty="0" smtClean="0"/>
              <a:t>—x = y does not make a copy of the object y references </a:t>
            </a:r>
            <a:endParaRPr lang="tr-TR" dirty="0" smtClean="0"/>
          </a:p>
          <a:p>
            <a:pPr marL="457200" lvl="1" indent="0">
              <a:buNone/>
            </a:pPr>
            <a:r>
              <a:rPr lang="en-US" dirty="0" smtClean="0"/>
              <a:t>—x = y makes x reference the object y references </a:t>
            </a:r>
            <a:endParaRPr lang="tr-TR" dirty="0" smtClean="0"/>
          </a:p>
          <a:p>
            <a:r>
              <a:rPr lang="en-US" dirty="0" smtClean="0"/>
              <a:t>Very useful; but beware! </a:t>
            </a:r>
            <a:endParaRPr lang="tr-TR" dirty="0" smtClean="0"/>
          </a:p>
          <a:p>
            <a:pPr marL="0" indent="0">
              <a:buNone/>
            </a:pPr>
            <a:r>
              <a:rPr lang="en-US" dirty="0" smtClean="0"/>
              <a:t>Example: </a:t>
            </a:r>
            <a:endParaRPr lang="tr-TR" dirty="0" smtClean="0"/>
          </a:p>
          <a:p>
            <a:pPr marL="0" indent="0">
              <a:buNone/>
            </a:pPr>
            <a:r>
              <a:rPr lang="en-US" dirty="0" smtClean="0"/>
              <a:t>&gt;&gt;&gt; a = [1, 2, 3] # a now references the list [1, 2, 3] </a:t>
            </a:r>
            <a:endParaRPr lang="tr-TR" dirty="0" smtClean="0"/>
          </a:p>
          <a:p>
            <a:pPr marL="0" indent="0">
              <a:buNone/>
            </a:pPr>
            <a:r>
              <a:rPr lang="en-US" dirty="0" smtClean="0"/>
              <a:t>&gt;&gt;&gt; b = a # b now references what a references </a:t>
            </a:r>
            <a:endParaRPr lang="tr-TR" dirty="0" smtClean="0"/>
          </a:p>
          <a:p>
            <a:pPr marL="0" indent="0">
              <a:buNone/>
            </a:pPr>
            <a:r>
              <a:rPr lang="en-US" dirty="0" smtClean="0"/>
              <a:t>&gt;&gt;&gt; </a:t>
            </a:r>
            <a:r>
              <a:rPr lang="en-US" dirty="0" err="1" smtClean="0"/>
              <a:t>a.append</a:t>
            </a:r>
            <a:r>
              <a:rPr lang="en-US" dirty="0" smtClean="0"/>
              <a:t>(4) # this changes the list a references </a:t>
            </a:r>
            <a:endParaRPr lang="tr-TR" dirty="0" smtClean="0"/>
          </a:p>
          <a:p>
            <a:pPr marL="0" indent="0">
              <a:buNone/>
            </a:pPr>
            <a:r>
              <a:rPr lang="en-US" dirty="0" smtClean="0"/>
              <a:t>&gt;&gt;&gt; print b # if we print what b references, </a:t>
            </a:r>
            <a:endParaRPr lang="tr-TR" dirty="0" smtClean="0"/>
          </a:p>
          <a:p>
            <a:pPr marL="0" indent="0">
              <a:buNone/>
            </a:pPr>
            <a:r>
              <a:rPr lang="en-US" dirty="0" smtClean="0"/>
              <a:t>[1, 2, 3, 4] # SURPRISE! It has changed…</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433156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Understanding Reference Semantics II</a:t>
            </a:r>
            <a:endParaRPr lang="en-US" b="1" dirty="0"/>
          </a:p>
        </p:txBody>
      </p:sp>
      <p:sp>
        <p:nvSpPr>
          <p:cNvPr id="3" name="Content Placeholder 2"/>
          <p:cNvSpPr>
            <a:spLocks noGrp="1"/>
          </p:cNvSpPr>
          <p:nvPr>
            <p:ph idx="1"/>
          </p:nvPr>
        </p:nvSpPr>
        <p:spPr/>
        <p:txBody>
          <a:bodyPr/>
          <a:lstStyle/>
          <a:p>
            <a:r>
              <a:rPr lang="en-US" dirty="0" smtClean="0"/>
              <a:t>There is a lot going on when we type: x = 3 </a:t>
            </a:r>
            <a:endParaRPr lang="tr-TR" dirty="0" smtClean="0"/>
          </a:p>
          <a:p>
            <a:r>
              <a:rPr lang="en-US" dirty="0" smtClean="0"/>
              <a:t>First, an integer 3 is created and stored in memory </a:t>
            </a:r>
            <a:endParaRPr lang="tr-TR" dirty="0" smtClean="0"/>
          </a:p>
          <a:p>
            <a:r>
              <a:rPr lang="en-US" dirty="0" smtClean="0"/>
              <a:t>A name x is created </a:t>
            </a:r>
            <a:endParaRPr lang="tr-TR" dirty="0" smtClean="0"/>
          </a:p>
          <a:p>
            <a:r>
              <a:rPr lang="en-US" dirty="0" smtClean="0"/>
              <a:t>A reference to the memory location storing the 3 is then assigned to the name x </a:t>
            </a:r>
            <a:endParaRPr lang="tr-TR" dirty="0" smtClean="0"/>
          </a:p>
          <a:p>
            <a:r>
              <a:rPr lang="en-US" dirty="0" smtClean="0"/>
              <a:t>So: When we say that the value of x is 3 </a:t>
            </a:r>
            <a:endParaRPr lang="tr-TR" dirty="0" smtClean="0"/>
          </a:p>
          <a:p>
            <a:r>
              <a:rPr lang="en-US" dirty="0" smtClean="0"/>
              <a:t>we mean that x now refers to the integer 3</a:t>
            </a:r>
            <a:endParaRPr lang="en-US" dirty="0"/>
          </a:p>
        </p:txBody>
      </p:sp>
      <p:pic>
        <p:nvPicPr>
          <p:cNvPr id="4" name="Picture 3"/>
          <p:cNvPicPr>
            <a:picLocks noChangeAspect="1"/>
          </p:cNvPicPr>
          <p:nvPr/>
        </p:nvPicPr>
        <p:blipFill>
          <a:blip r:embed="rId2"/>
          <a:stretch>
            <a:fillRect/>
          </a:stretch>
        </p:blipFill>
        <p:spPr>
          <a:xfrm>
            <a:off x="7450667" y="5005564"/>
            <a:ext cx="4741333" cy="1555750"/>
          </a:xfrm>
          <a:prstGeom prst="rect">
            <a:avLst/>
          </a:prstGeom>
        </p:spPr>
      </p:pic>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288391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Understanding Reference Semantics III</a:t>
            </a:r>
            <a:endParaRPr lang="en-US" b="1" dirty="0"/>
          </a:p>
        </p:txBody>
      </p:sp>
      <p:sp>
        <p:nvSpPr>
          <p:cNvPr id="3" name="Content Placeholder 2"/>
          <p:cNvSpPr>
            <a:spLocks noGrp="1"/>
          </p:cNvSpPr>
          <p:nvPr>
            <p:ph idx="1"/>
          </p:nvPr>
        </p:nvSpPr>
        <p:spPr/>
        <p:txBody>
          <a:bodyPr/>
          <a:lstStyle/>
          <a:p>
            <a:r>
              <a:rPr lang="en-US" dirty="0" smtClean="0"/>
              <a:t>The data 3 we created is of type integer. In Python, the datatypes integer, float, and string (and tuple) are “immutable.” </a:t>
            </a:r>
            <a:endParaRPr lang="tr-TR" dirty="0" smtClean="0"/>
          </a:p>
          <a:p>
            <a:r>
              <a:rPr lang="en-US" dirty="0" smtClean="0"/>
              <a:t>This doesn’t mean we can’t change the value of x, i.e. change what x refers to … </a:t>
            </a:r>
            <a:endParaRPr lang="tr-TR" dirty="0" smtClean="0"/>
          </a:p>
          <a:p>
            <a:r>
              <a:rPr lang="en-US" dirty="0" smtClean="0"/>
              <a:t>For example, we could increment x: </a:t>
            </a:r>
            <a:endParaRPr lang="tr-TR" dirty="0" smtClean="0"/>
          </a:p>
          <a:p>
            <a:pPr marL="0" indent="0">
              <a:buNone/>
            </a:pPr>
            <a:r>
              <a:rPr lang="en-US" dirty="0" smtClean="0"/>
              <a:t>&gt;&gt;&gt; x = 3 </a:t>
            </a:r>
            <a:endParaRPr lang="tr-TR" dirty="0" smtClean="0"/>
          </a:p>
          <a:p>
            <a:pPr marL="0" indent="0">
              <a:buNone/>
            </a:pPr>
            <a:r>
              <a:rPr lang="en-US" dirty="0" smtClean="0"/>
              <a:t>&gt;&gt;&gt; x = x + 1 </a:t>
            </a:r>
            <a:endParaRPr lang="tr-TR" dirty="0" smtClean="0"/>
          </a:p>
          <a:p>
            <a:pPr marL="0" indent="0">
              <a:buNone/>
            </a:pPr>
            <a:r>
              <a:rPr lang="en-US" dirty="0" smtClean="0"/>
              <a:t>&gt;&gt;&gt; print x </a:t>
            </a:r>
            <a:endParaRPr lang="tr-TR" dirty="0" smtClean="0"/>
          </a:p>
          <a:p>
            <a:pPr marL="0" indent="0">
              <a:buNone/>
            </a:pPr>
            <a:r>
              <a:rPr lang="en-US" dirty="0" smtClean="0"/>
              <a:t>4</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471597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0311" y="4820356"/>
            <a:ext cx="3907543" cy="1845733"/>
          </a:xfrm>
          <a:prstGeom prst="rect">
            <a:avLst/>
          </a:prstGeom>
        </p:spPr>
      </p:pic>
      <p:sp>
        <p:nvSpPr>
          <p:cNvPr id="2" name="Title 1"/>
          <p:cNvSpPr>
            <a:spLocks noGrp="1"/>
          </p:cNvSpPr>
          <p:nvPr>
            <p:ph type="title"/>
          </p:nvPr>
        </p:nvSpPr>
        <p:spPr/>
        <p:txBody>
          <a:bodyPr/>
          <a:lstStyle/>
          <a:p>
            <a:r>
              <a:rPr lang="en-US" b="1" dirty="0" smtClean="0"/>
              <a:t>Understanding Reference Semantics IV </a:t>
            </a:r>
            <a:endParaRPr lang="en-US" b="1" dirty="0"/>
          </a:p>
        </p:txBody>
      </p:sp>
      <p:sp>
        <p:nvSpPr>
          <p:cNvPr id="3" name="Content Placeholder 2"/>
          <p:cNvSpPr>
            <a:spLocks noGrp="1"/>
          </p:cNvSpPr>
          <p:nvPr>
            <p:ph idx="1"/>
          </p:nvPr>
        </p:nvSpPr>
        <p:spPr/>
        <p:txBody>
          <a:bodyPr/>
          <a:lstStyle/>
          <a:p>
            <a:r>
              <a:rPr lang="en-US" dirty="0" smtClean="0"/>
              <a:t>If we increment x, then what’s really happening is: </a:t>
            </a:r>
            <a:endParaRPr lang="tr-TR" dirty="0" smtClean="0"/>
          </a:p>
          <a:p>
            <a:pPr marL="514350" indent="-514350">
              <a:buAutoNum type="arabicPeriod"/>
            </a:pPr>
            <a:r>
              <a:rPr lang="en-US" dirty="0" smtClean="0"/>
              <a:t>The reference of name x is looked up. </a:t>
            </a:r>
            <a:endParaRPr lang="tr-TR" dirty="0" smtClean="0"/>
          </a:p>
          <a:p>
            <a:pPr marL="514350" indent="-514350">
              <a:buAutoNum type="arabicPeriod"/>
            </a:pPr>
            <a:r>
              <a:rPr lang="en-US" dirty="0" smtClean="0"/>
              <a:t>The value at that reference is retrieved. </a:t>
            </a:r>
            <a:endParaRPr lang="tr-TR" dirty="0" smtClean="0"/>
          </a:p>
          <a:p>
            <a:pPr marL="514350" indent="-514350">
              <a:buAutoNum type="arabicPeriod"/>
            </a:pPr>
            <a:r>
              <a:rPr lang="en-US" dirty="0" smtClean="0"/>
              <a:t>The 3+1 calculation occurs, producing a new data element 4 which is assigned to a fresh memory location with a new reference. </a:t>
            </a:r>
            <a:endParaRPr lang="tr-TR" dirty="0" smtClean="0"/>
          </a:p>
          <a:p>
            <a:pPr marL="514350" indent="-514350">
              <a:buAutoNum type="arabicPeriod"/>
            </a:pPr>
            <a:r>
              <a:rPr lang="en-US" dirty="0" smtClean="0"/>
              <a:t>The name x is changed to point to this new reference. </a:t>
            </a:r>
            <a:endParaRPr lang="tr-TR" dirty="0" smtClean="0"/>
          </a:p>
          <a:p>
            <a:pPr marL="514350" indent="-514350">
              <a:buAutoNum type="arabicPeriod"/>
            </a:pPr>
            <a:r>
              <a:rPr lang="en-US" dirty="0" smtClean="0"/>
              <a:t>The old data 3 is garbage collected if no name still refers to it.</a:t>
            </a:r>
            <a:endParaRPr lang="en-US" dirty="0"/>
          </a:p>
        </p:txBody>
      </p:sp>
      <p:pic>
        <p:nvPicPr>
          <p:cNvPr id="5" name="Picture 4"/>
          <p:cNvPicPr>
            <a:picLocks noChangeAspect="1"/>
          </p:cNvPicPr>
          <p:nvPr/>
        </p:nvPicPr>
        <p:blipFill>
          <a:blip r:embed="rId3"/>
          <a:stretch>
            <a:fillRect/>
          </a:stretch>
        </p:blipFill>
        <p:spPr>
          <a:xfrm>
            <a:off x="10168469" y="5280377"/>
            <a:ext cx="1286931" cy="428977"/>
          </a:xfrm>
          <a:prstGeom prst="rect">
            <a:avLst/>
          </a:prstGeom>
        </p:spPr>
      </p:pic>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08374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Functions</a:t>
            </a:r>
          </a:p>
        </p:txBody>
      </p:sp>
      <p:sp>
        <p:nvSpPr>
          <p:cNvPr id="3" name="Content Placeholder 2"/>
          <p:cNvSpPr>
            <a:spLocks noGrp="1"/>
          </p:cNvSpPr>
          <p:nvPr>
            <p:ph idx="1"/>
          </p:nvPr>
        </p:nvSpPr>
        <p:spPr/>
        <p:txBody>
          <a:bodyPr/>
          <a:lstStyle/>
          <a:p>
            <a:r>
              <a:rPr lang="en-US" dirty="0" err="1"/>
              <a:t>def</a:t>
            </a:r>
            <a:r>
              <a:rPr lang="en-US" dirty="0"/>
              <a:t> creates a function and assigns it a name </a:t>
            </a:r>
            <a:endParaRPr lang="tr-TR" dirty="0"/>
          </a:p>
          <a:p>
            <a:r>
              <a:rPr lang="en-US" dirty="0" smtClean="0"/>
              <a:t>return </a:t>
            </a:r>
            <a:r>
              <a:rPr lang="en-US" dirty="0"/>
              <a:t>sends a result back to the caller </a:t>
            </a:r>
            <a:endParaRPr lang="tr-TR" dirty="0"/>
          </a:p>
          <a:p>
            <a:r>
              <a:rPr lang="en-US" dirty="0" smtClean="0"/>
              <a:t>Arguments </a:t>
            </a:r>
            <a:r>
              <a:rPr lang="en-US" dirty="0"/>
              <a:t>are passed by assignment </a:t>
            </a:r>
            <a:endParaRPr lang="tr-TR" dirty="0"/>
          </a:p>
          <a:p>
            <a:r>
              <a:rPr lang="en-US" dirty="0" smtClean="0"/>
              <a:t>Arguments </a:t>
            </a:r>
            <a:r>
              <a:rPr lang="en-US" dirty="0"/>
              <a:t>and return types are not declared</a:t>
            </a:r>
          </a:p>
        </p:txBody>
      </p:sp>
      <p:pic>
        <p:nvPicPr>
          <p:cNvPr id="4" name="Picture 3"/>
          <p:cNvPicPr>
            <a:picLocks noChangeAspect="1"/>
          </p:cNvPicPr>
          <p:nvPr/>
        </p:nvPicPr>
        <p:blipFill>
          <a:blip r:embed="rId2"/>
          <a:stretch>
            <a:fillRect/>
          </a:stretch>
        </p:blipFill>
        <p:spPr>
          <a:xfrm>
            <a:off x="2898422" y="4433182"/>
            <a:ext cx="5534378" cy="1819728"/>
          </a:xfrm>
          <a:prstGeom prst="rect">
            <a:avLst/>
          </a:prstGeom>
        </p:spPr>
      </p:pic>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40229493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Passing Arguments to Functions </a:t>
            </a:r>
          </a:p>
        </p:txBody>
      </p:sp>
      <p:sp>
        <p:nvSpPr>
          <p:cNvPr id="3" name="Content Placeholder 2"/>
          <p:cNvSpPr>
            <a:spLocks noGrp="1"/>
          </p:cNvSpPr>
          <p:nvPr>
            <p:ph idx="1"/>
          </p:nvPr>
        </p:nvSpPr>
        <p:spPr/>
        <p:txBody>
          <a:bodyPr/>
          <a:lstStyle/>
          <a:p>
            <a:r>
              <a:rPr lang="en-US" dirty="0" smtClean="0"/>
              <a:t>Passed </a:t>
            </a:r>
            <a:r>
              <a:rPr lang="en-US" dirty="0"/>
              <a:t>arguments are assigned to local names </a:t>
            </a:r>
            <a:endParaRPr lang="tr-TR" dirty="0"/>
          </a:p>
          <a:p>
            <a:r>
              <a:rPr lang="en-US" dirty="0" smtClean="0"/>
              <a:t>Assignment </a:t>
            </a:r>
            <a:r>
              <a:rPr lang="en-US" dirty="0"/>
              <a:t>to argument names don't affect the caller </a:t>
            </a:r>
            <a:endParaRPr lang="tr-TR" dirty="0"/>
          </a:p>
          <a:p>
            <a:r>
              <a:rPr lang="en-US" dirty="0" smtClean="0"/>
              <a:t>Changing </a:t>
            </a:r>
            <a:r>
              <a:rPr lang="en-US" dirty="0"/>
              <a:t>a mutable argument may affect the caller</a:t>
            </a:r>
          </a:p>
        </p:txBody>
      </p:sp>
      <p:pic>
        <p:nvPicPr>
          <p:cNvPr id="4" name="Picture 3"/>
          <p:cNvPicPr>
            <a:picLocks noChangeAspect="1"/>
          </p:cNvPicPr>
          <p:nvPr/>
        </p:nvPicPr>
        <p:blipFill>
          <a:blip r:embed="rId2"/>
          <a:stretch>
            <a:fillRect/>
          </a:stretch>
        </p:blipFill>
        <p:spPr>
          <a:xfrm>
            <a:off x="2403298" y="4842404"/>
            <a:ext cx="7145424" cy="1469496"/>
          </a:xfrm>
          <a:prstGeom prst="rect">
            <a:avLst/>
          </a:prstGeom>
        </p:spPr>
      </p:pic>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888284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Eurekas</a:t>
            </a:r>
            <a:r>
              <a:rPr lang="tr-TR" b="1" dirty="0" smtClean="0"/>
              <a:t> </a:t>
            </a:r>
            <a:r>
              <a:rPr lang="tr-TR" b="1" dirty="0" err="1" smtClean="0"/>
              <a:t>for</a:t>
            </a:r>
            <a:r>
              <a:rPr lang="tr-TR" b="1" dirty="0" smtClean="0"/>
              <a:t> </a:t>
            </a:r>
            <a:r>
              <a:rPr lang="tr-TR" b="1" dirty="0" err="1" smtClean="0"/>
              <a:t>Functions</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All functions in Python have a return value </a:t>
            </a:r>
            <a:endParaRPr lang="tr-TR" dirty="0"/>
          </a:p>
          <a:p>
            <a:pPr lvl="1"/>
            <a:r>
              <a:rPr lang="en-US" dirty="0" smtClean="0"/>
              <a:t>even </a:t>
            </a:r>
            <a:r>
              <a:rPr lang="en-US" dirty="0"/>
              <a:t>if no return line inside the code. </a:t>
            </a:r>
            <a:endParaRPr lang="tr-TR" dirty="0"/>
          </a:p>
          <a:p>
            <a:r>
              <a:rPr lang="en-US" dirty="0" smtClean="0"/>
              <a:t>Functions </a:t>
            </a:r>
            <a:r>
              <a:rPr lang="en-US" dirty="0"/>
              <a:t>without a </a:t>
            </a:r>
            <a:r>
              <a:rPr lang="en-US" dirty="0" smtClean="0"/>
              <a:t>return</a:t>
            </a:r>
            <a:r>
              <a:rPr lang="tr-TR" dirty="0" smtClean="0"/>
              <a:t>,</a:t>
            </a:r>
            <a:r>
              <a:rPr lang="en-US" dirty="0" smtClean="0"/>
              <a:t> </a:t>
            </a:r>
            <a:r>
              <a:rPr lang="en-US" dirty="0"/>
              <a:t>return the special value None. </a:t>
            </a:r>
            <a:endParaRPr lang="tr-TR" dirty="0"/>
          </a:p>
          <a:p>
            <a:r>
              <a:rPr lang="en-US" dirty="0" smtClean="0"/>
              <a:t>There </a:t>
            </a:r>
            <a:r>
              <a:rPr lang="en-US" dirty="0"/>
              <a:t>is no function overloading in Python. </a:t>
            </a:r>
            <a:endParaRPr lang="tr-TR" dirty="0"/>
          </a:p>
          <a:p>
            <a:pPr lvl="1"/>
            <a:r>
              <a:rPr lang="en-US" dirty="0" smtClean="0"/>
              <a:t>Two </a:t>
            </a:r>
            <a:r>
              <a:rPr lang="en-US" dirty="0"/>
              <a:t>different functions can’t have the same name, even if they have different arguments. </a:t>
            </a:r>
            <a:endParaRPr lang="tr-TR" dirty="0"/>
          </a:p>
          <a:p>
            <a:r>
              <a:rPr lang="en-US" dirty="0" smtClean="0"/>
              <a:t>Functions </a:t>
            </a:r>
            <a:r>
              <a:rPr lang="en-US" dirty="0"/>
              <a:t>can be used as any other data type. They can </a:t>
            </a:r>
            <a:r>
              <a:rPr lang="en-US" dirty="0" smtClean="0"/>
              <a:t>be:</a:t>
            </a:r>
            <a:endParaRPr lang="tr-TR" dirty="0" smtClean="0"/>
          </a:p>
          <a:p>
            <a:pPr lvl="1"/>
            <a:r>
              <a:rPr lang="en-US" dirty="0" smtClean="0"/>
              <a:t>Arguments </a:t>
            </a:r>
            <a:r>
              <a:rPr lang="en-US" dirty="0"/>
              <a:t>to function </a:t>
            </a:r>
            <a:endParaRPr lang="tr-TR" dirty="0"/>
          </a:p>
          <a:p>
            <a:pPr lvl="1"/>
            <a:r>
              <a:rPr lang="en-US" dirty="0" smtClean="0"/>
              <a:t>Return </a:t>
            </a:r>
            <a:r>
              <a:rPr lang="en-US" dirty="0"/>
              <a:t>values of functions </a:t>
            </a:r>
            <a:endParaRPr lang="tr-TR" dirty="0"/>
          </a:p>
          <a:p>
            <a:pPr lvl="1"/>
            <a:r>
              <a:rPr lang="en-US" dirty="0" smtClean="0"/>
              <a:t>Assigned </a:t>
            </a:r>
            <a:r>
              <a:rPr lang="en-US" dirty="0"/>
              <a:t>to variables </a:t>
            </a:r>
            <a:endParaRPr lang="tr-TR" dirty="0"/>
          </a:p>
          <a:p>
            <a:pPr lvl="1"/>
            <a:r>
              <a:rPr lang="en-US" dirty="0" smtClean="0"/>
              <a:t>Parts </a:t>
            </a:r>
            <a:r>
              <a:rPr lang="en-US" dirty="0"/>
              <a:t>of tuples, lists, </a:t>
            </a:r>
            <a:r>
              <a:rPr lang="en-US" dirty="0" err="1"/>
              <a:t>etc</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0469588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Libraries</a:t>
            </a:r>
            <a:endParaRPr lang="en-US" b="1" dirty="0"/>
          </a:p>
        </p:txBody>
      </p:sp>
      <p:sp>
        <p:nvSpPr>
          <p:cNvPr id="3" name="Content Placeholder 2"/>
          <p:cNvSpPr>
            <a:spLocks noGrp="1"/>
          </p:cNvSpPr>
          <p:nvPr>
            <p:ph idx="1"/>
          </p:nvPr>
        </p:nvSpPr>
        <p:spPr/>
        <p:txBody>
          <a:bodyPr>
            <a:normAutofit fontScale="62500" lnSpcReduction="20000"/>
          </a:bodyPr>
          <a:lstStyle/>
          <a:p>
            <a:r>
              <a:rPr lang="en-US" dirty="0"/>
              <a:t>Graphical user interfaces</a:t>
            </a:r>
          </a:p>
          <a:p>
            <a:r>
              <a:rPr lang="en-US" dirty="0"/>
              <a:t>Web frameworks</a:t>
            </a:r>
          </a:p>
          <a:p>
            <a:r>
              <a:rPr lang="en-US" dirty="0"/>
              <a:t>Multimedia</a:t>
            </a:r>
          </a:p>
          <a:p>
            <a:r>
              <a:rPr lang="en-US" dirty="0"/>
              <a:t>Databases</a:t>
            </a:r>
          </a:p>
          <a:p>
            <a:r>
              <a:rPr lang="en-US" dirty="0"/>
              <a:t>Networking</a:t>
            </a:r>
          </a:p>
          <a:p>
            <a:r>
              <a:rPr lang="en-US" dirty="0"/>
              <a:t>Test frameworks</a:t>
            </a:r>
          </a:p>
          <a:p>
            <a:r>
              <a:rPr lang="en-US" dirty="0"/>
              <a:t>Automation</a:t>
            </a:r>
          </a:p>
          <a:p>
            <a:r>
              <a:rPr lang="en-US" dirty="0"/>
              <a:t>Web </a:t>
            </a:r>
            <a:r>
              <a:rPr lang="en-US" dirty="0" smtClean="0"/>
              <a:t>scraping</a:t>
            </a:r>
            <a:endParaRPr lang="en-US" dirty="0"/>
          </a:p>
          <a:p>
            <a:r>
              <a:rPr lang="en-US" dirty="0"/>
              <a:t>Documentation</a:t>
            </a:r>
          </a:p>
          <a:p>
            <a:r>
              <a:rPr lang="en-US" dirty="0"/>
              <a:t>System administration</a:t>
            </a:r>
          </a:p>
          <a:p>
            <a:r>
              <a:rPr lang="en-US" dirty="0"/>
              <a:t>Scientific computing</a:t>
            </a:r>
          </a:p>
          <a:p>
            <a:r>
              <a:rPr lang="en-US" dirty="0"/>
              <a:t>Text processing</a:t>
            </a:r>
          </a:p>
          <a:p>
            <a:r>
              <a:rPr lang="en-US" dirty="0"/>
              <a:t>Image </a:t>
            </a:r>
            <a:r>
              <a:rPr lang="en-US" dirty="0" smtClean="0"/>
              <a:t>processing</a:t>
            </a:r>
            <a:endParaRPr lang="en-US" dirty="0"/>
          </a:p>
        </p:txBody>
      </p:sp>
      <p:pic>
        <p:nvPicPr>
          <p:cNvPr id="4" name="Picture 3"/>
          <p:cNvPicPr>
            <a:picLocks noChangeAspect="1"/>
          </p:cNvPicPr>
          <p:nvPr/>
        </p:nvPicPr>
        <p:blipFill>
          <a:blip r:embed="rId2"/>
          <a:stretch>
            <a:fillRect/>
          </a:stretch>
        </p:blipFill>
        <p:spPr>
          <a:xfrm>
            <a:off x="4367790" y="365124"/>
            <a:ext cx="6639133" cy="2972153"/>
          </a:xfrm>
          <a:prstGeom prst="rect">
            <a:avLst/>
          </a:prstGeom>
        </p:spPr>
      </p:pic>
      <p:pic>
        <p:nvPicPr>
          <p:cNvPr id="5" name="Picture 4"/>
          <p:cNvPicPr>
            <a:picLocks noChangeAspect="1"/>
          </p:cNvPicPr>
          <p:nvPr/>
        </p:nvPicPr>
        <p:blipFill>
          <a:blip r:embed="rId3"/>
          <a:stretch>
            <a:fillRect/>
          </a:stretch>
        </p:blipFill>
        <p:spPr>
          <a:xfrm>
            <a:off x="4418718" y="3472215"/>
            <a:ext cx="6588206" cy="3209925"/>
          </a:xfrm>
          <a:prstGeom prst="rect">
            <a:avLst/>
          </a:prstGeom>
        </p:spPr>
      </p:pic>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361709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41535" y="1569398"/>
            <a:ext cx="3733306" cy="3056412"/>
            <a:chOff x="4408714" y="1905000"/>
            <a:chExt cx="3852930" cy="3390900"/>
          </a:xfrm>
        </p:grpSpPr>
        <p:pic>
          <p:nvPicPr>
            <p:cNvPr id="4" name="Picture 3" descr="C:\Users\ADO3IZ\AppData\Local\Temp\Layer 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5" name="Group 4"/>
            <p:cNvGrpSpPr/>
            <p:nvPr/>
          </p:nvGrpSpPr>
          <p:grpSpPr>
            <a:xfrm>
              <a:off x="5235953" y="2492565"/>
              <a:ext cx="3025691" cy="1682643"/>
              <a:chOff x="0" y="0"/>
              <a:chExt cx="3470696" cy="1852798"/>
            </a:xfrm>
          </p:grpSpPr>
          <p:pic>
            <p:nvPicPr>
              <p:cNvPr id="6" name="Picture 5"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7" name="Picture 6"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
        <p:nvSpPr>
          <p:cNvPr id="10" name="TextBox 9"/>
          <p:cNvSpPr txBox="1"/>
          <p:nvPr/>
        </p:nvSpPr>
        <p:spPr>
          <a:xfrm>
            <a:off x="796635" y="2328163"/>
            <a:ext cx="5642264" cy="769441"/>
          </a:xfrm>
          <a:prstGeom prst="rect">
            <a:avLst/>
          </a:prstGeom>
          <a:noFill/>
        </p:spPr>
        <p:txBody>
          <a:bodyPr wrap="square" rtlCol="0">
            <a:spAutoFit/>
          </a:bodyPr>
          <a:lstStyle/>
          <a:p>
            <a:pPr marL="571500" indent="-571500">
              <a:buFont typeface="Arial" panose="020B0604020202020204" pitchFamily="34" charset="0"/>
              <a:buChar char="•"/>
            </a:pPr>
            <a:r>
              <a:rPr lang="tr-TR" sz="4400" b="1" dirty="0" smtClean="0"/>
              <a:t>Gelecek Planlarımız</a:t>
            </a:r>
            <a:endParaRPr lang="en-US" sz="4400" b="1" dirty="0"/>
          </a:p>
        </p:txBody>
      </p:sp>
      <p:sp>
        <p:nvSpPr>
          <p:cNvPr id="12" name="TextBox 11"/>
          <p:cNvSpPr txBox="1"/>
          <p:nvPr/>
        </p:nvSpPr>
        <p:spPr>
          <a:xfrm>
            <a:off x="796635" y="3412963"/>
            <a:ext cx="5642264" cy="769441"/>
          </a:xfrm>
          <a:prstGeom prst="rect">
            <a:avLst/>
          </a:prstGeom>
          <a:noFill/>
        </p:spPr>
        <p:txBody>
          <a:bodyPr wrap="square" rtlCol="0">
            <a:spAutoFit/>
          </a:bodyPr>
          <a:lstStyle/>
          <a:p>
            <a:pPr marL="571500" indent="-571500">
              <a:buFont typeface="Arial" panose="020B0604020202020204" pitchFamily="34" charset="0"/>
              <a:buChar char="•"/>
            </a:pPr>
            <a:r>
              <a:rPr lang="tr-TR" sz="4400" b="1" dirty="0" smtClean="0"/>
              <a:t>Beklentilerimiz</a:t>
            </a:r>
            <a:endParaRPr lang="en-US" sz="4400" b="1" dirty="0"/>
          </a:p>
        </p:txBody>
      </p:sp>
    </p:spTree>
    <p:extLst>
      <p:ext uri="{BB962C8B-B14F-4D97-AF65-F5344CB8AC3E}">
        <p14:creationId xmlns:p14="http://schemas.microsoft.com/office/powerpoint/2010/main" val="281393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numpy</a:t>
            </a:r>
            <a:endParaRPr lang="en-US" b="1" dirty="0"/>
          </a:p>
        </p:txBody>
      </p:sp>
      <p:sp>
        <p:nvSpPr>
          <p:cNvPr id="3" name="Content Placeholder 2"/>
          <p:cNvSpPr>
            <a:spLocks noGrp="1"/>
          </p:cNvSpPr>
          <p:nvPr>
            <p:ph idx="1"/>
          </p:nvPr>
        </p:nvSpPr>
        <p:spPr>
          <a:xfrm>
            <a:off x="502198" y="1296670"/>
            <a:ext cx="3191540" cy="917575"/>
          </a:xfrm>
        </p:spPr>
        <p:txBody>
          <a:bodyPr>
            <a:normAutofit fontScale="85000" lnSpcReduction="10000"/>
          </a:bodyPr>
          <a:lstStyle/>
          <a:p>
            <a:r>
              <a:rPr lang="en-US" sz="1400" dirty="0" smtClean="0"/>
              <a:t>Offers </a:t>
            </a:r>
            <a:r>
              <a:rPr lang="en-US" sz="1400" dirty="0" err="1" smtClean="0"/>
              <a:t>Matlab-ish</a:t>
            </a:r>
            <a:r>
              <a:rPr lang="en-US" sz="1400" dirty="0" smtClean="0"/>
              <a:t> capabilities within Python </a:t>
            </a:r>
            <a:endParaRPr lang="tr-TR" sz="1400" dirty="0" smtClean="0"/>
          </a:p>
          <a:p>
            <a:r>
              <a:rPr lang="en-US" sz="1400" dirty="0" smtClean="0"/>
              <a:t>Fast array operations </a:t>
            </a:r>
            <a:endParaRPr lang="tr-TR" sz="1400" dirty="0" smtClean="0"/>
          </a:p>
          <a:p>
            <a:r>
              <a:rPr lang="en-US" sz="1400" dirty="0" smtClean="0"/>
              <a:t>2D arrays, multi-D arrays, linear algebra etc.</a:t>
            </a:r>
            <a:endParaRPr lang="en-US" sz="1400" dirty="0"/>
          </a:p>
        </p:txBody>
      </p:sp>
      <p:sp>
        <p:nvSpPr>
          <p:cNvPr id="5" name="Rectangle 4"/>
          <p:cNvSpPr/>
          <p:nvPr/>
        </p:nvSpPr>
        <p:spPr>
          <a:xfrm>
            <a:off x="4814776" y="733945"/>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matplotlib</a:t>
            </a:r>
            <a:endParaRPr lang="en-US" sz="4400" b="1" dirty="0">
              <a:latin typeface="+mj-lt"/>
              <a:ea typeface="+mj-ea"/>
              <a:cs typeface="+mj-cs"/>
            </a:endParaRPr>
          </a:p>
        </p:txBody>
      </p:sp>
      <p:sp>
        <p:nvSpPr>
          <p:cNvPr id="6" name="Rectangle 5"/>
          <p:cNvSpPr/>
          <p:nvPr/>
        </p:nvSpPr>
        <p:spPr>
          <a:xfrm>
            <a:off x="4814777" y="1426533"/>
            <a:ext cx="2519536" cy="340994"/>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1400" dirty="0"/>
              <a:t>High quality plotting library</a:t>
            </a:r>
          </a:p>
        </p:txBody>
      </p:sp>
      <p:sp>
        <p:nvSpPr>
          <p:cNvPr id="7" name="Rectangle 6"/>
          <p:cNvSpPr/>
          <p:nvPr/>
        </p:nvSpPr>
        <p:spPr>
          <a:xfrm>
            <a:off x="9170266" y="746366"/>
            <a:ext cx="2519536" cy="701731"/>
          </a:xfrm>
          <a:prstGeom prst="rect">
            <a:avLst/>
          </a:prstGeom>
        </p:spPr>
        <p:txBody>
          <a:bodyPr vert="horz" lIns="91440" tIns="45720" rIns="91440" bIns="45720" rtlCol="0" anchor="ctr">
            <a:normAutofit/>
          </a:bodyPr>
          <a:lstStyle/>
          <a:p>
            <a:pPr>
              <a:lnSpc>
                <a:spcPct val="90000"/>
              </a:lnSpc>
              <a:spcBef>
                <a:spcPct val="0"/>
              </a:spcBef>
            </a:pPr>
            <a:r>
              <a:rPr lang="tr-TR" sz="4400" b="1" dirty="0" err="1" smtClean="0">
                <a:latin typeface="+mj-lt"/>
                <a:ea typeface="+mj-ea"/>
                <a:cs typeface="+mj-cs"/>
              </a:rPr>
              <a:t>SciPy</a:t>
            </a:r>
            <a:endParaRPr lang="en-US" sz="4400" b="1" dirty="0">
              <a:latin typeface="+mj-lt"/>
              <a:ea typeface="+mj-ea"/>
              <a:cs typeface="+mj-cs"/>
            </a:endParaRPr>
          </a:p>
        </p:txBody>
      </p:sp>
      <p:sp>
        <p:nvSpPr>
          <p:cNvPr id="8" name="Rectangle 7"/>
          <p:cNvSpPr/>
          <p:nvPr/>
        </p:nvSpPr>
        <p:spPr>
          <a:xfrm>
            <a:off x="8175392" y="1414463"/>
            <a:ext cx="3637380" cy="799782"/>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1200" dirty="0" err="1"/>
              <a:t>SciPy</a:t>
            </a:r>
            <a:r>
              <a:rPr lang="en-US" sz="1200" dirty="0"/>
              <a:t> is a library of software for engineering and science. </a:t>
            </a:r>
            <a:endParaRPr lang="tr-TR" sz="1200" dirty="0" smtClean="0"/>
          </a:p>
          <a:p>
            <a:pPr marL="228600" indent="-228600">
              <a:lnSpc>
                <a:spcPct val="90000"/>
              </a:lnSpc>
              <a:spcBef>
                <a:spcPts val="1000"/>
              </a:spcBef>
              <a:buFont typeface="Arial" panose="020B0604020202020204" pitchFamily="34" charset="0"/>
              <a:buChar char="•"/>
            </a:pPr>
            <a:r>
              <a:rPr lang="en-US" sz="1200" dirty="0" err="1"/>
              <a:t>SciPy</a:t>
            </a:r>
            <a:r>
              <a:rPr lang="en-US" sz="1200" dirty="0"/>
              <a:t> contains modules for linear algebra, optimization, integration, and statistics. </a:t>
            </a:r>
            <a:endParaRPr lang="en-US" sz="1000" dirty="0"/>
          </a:p>
        </p:txBody>
      </p:sp>
      <p:sp>
        <p:nvSpPr>
          <p:cNvPr id="9" name="Rectangle 8"/>
          <p:cNvSpPr/>
          <p:nvPr/>
        </p:nvSpPr>
        <p:spPr>
          <a:xfrm>
            <a:off x="214613" y="2497212"/>
            <a:ext cx="2519536" cy="701731"/>
          </a:xfrm>
          <a:prstGeom prst="rect">
            <a:avLst/>
          </a:prstGeom>
        </p:spPr>
        <p:txBody>
          <a:bodyPr vert="horz" lIns="91440" tIns="45720" rIns="91440" bIns="45720" rtlCol="0" anchor="ctr">
            <a:normAutofit/>
          </a:bodyPr>
          <a:lstStyle/>
          <a:p>
            <a:pPr>
              <a:lnSpc>
                <a:spcPct val="90000"/>
              </a:lnSpc>
              <a:spcBef>
                <a:spcPct val="0"/>
              </a:spcBef>
            </a:pPr>
            <a:r>
              <a:rPr lang="tr-TR" sz="4400" b="1" dirty="0" err="1" smtClean="0">
                <a:latin typeface="+mj-lt"/>
                <a:ea typeface="+mj-ea"/>
                <a:cs typeface="+mj-cs"/>
              </a:rPr>
              <a:t>Pandas</a:t>
            </a:r>
            <a:endParaRPr lang="en-US" sz="4400" b="1" dirty="0">
              <a:latin typeface="+mj-lt"/>
              <a:ea typeface="+mj-ea"/>
              <a:cs typeface="+mj-cs"/>
            </a:endParaRPr>
          </a:p>
        </p:txBody>
      </p:sp>
      <p:sp>
        <p:nvSpPr>
          <p:cNvPr id="10" name="Rectangle 9"/>
          <p:cNvSpPr/>
          <p:nvPr/>
        </p:nvSpPr>
        <p:spPr>
          <a:xfrm>
            <a:off x="7658" y="3109033"/>
            <a:ext cx="2519536" cy="340994"/>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1200" dirty="0"/>
              <a:t>Pandas is a Python package designed to do work with “labeled” and “relational” data simple and intuitive. Pandas is a perfect tool for data wrangling. It designed for quick and easy data manipulation, aggregation, and visualization.</a:t>
            </a:r>
            <a:endParaRPr lang="en-US" sz="1100" dirty="0"/>
          </a:p>
        </p:txBody>
      </p:sp>
      <p:sp>
        <p:nvSpPr>
          <p:cNvPr id="11" name="Rectangle 10"/>
          <p:cNvSpPr/>
          <p:nvPr/>
        </p:nvSpPr>
        <p:spPr>
          <a:xfrm>
            <a:off x="3233689" y="2337174"/>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Seaborn</a:t>
            </a:r>
            <a:endParaRPr lang="tr-TR" sz="4400" b="1" dirty="0">
              <a:latin typeface="+mj-lt"/>
              <a:ea typeface="+mj-ea"/>
              <a:cs typeface="+mj-cs"/>
            </a:endParaRPr>
          </a:p>
        </p:txBody>
      </p:sp>
      <p:sp>
        <p:nvSpPr>
          <p:cNvPr id="12" name="Rectangle 11"/>
          <p:cNvSpPr/>
          <p:nvPr/>
        </p:nvSpPr>
        <p:spPr>
          <a:xfrm>
            <a:off x="3233690" y="3029762"/>
            <a:ext cx="2519536" cy="340994"/>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1200" dirty="0" err="1"/>
              <a:t>Seaborn</a:t>
            </a:r>
            <a:r>
              <a:rPr lang="en-US" sz="1200" dirty="0"/>
              <a:t> is mostly focused on the visualization of statistical models; such visualizations include heat maps, those that summarize the data but still depict the overall distributions.</a:t>
            </a:r>
            <a:endParaRPr lang="en-US" sz="1100" dirty="0"/>
          </a:p>
        </p:txBody>
      </p:sp>
      <p:sp>
        <p:nvSpPr>
          <p:cNvPr id="13" name="Rectangle 12"/>
          <p:cNvSpPr/>
          <p:nvPr/>
        </p:nvSpPr>
        <p:spPr>
          <a:xfrm>
            <a:off x="7221278" y="2775020"/>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Keras</a:t>
            </a:r>
            <a:endParaRPr lang="en-US" sz="4400" b="1" dirty="0">
              <a:latin typeface="+mj-lt"/>
              <a:ea typeface="+mj-ea"/>
              <a:cs typeface="+mj-cs"/>
            </a:endParaRPr>
          </a:p>
        </p:txBody>
      </p:sp>
      <p:sp>
        <p:nvSpPr>
          <p:cNvPr id="14" name="Rectangle 13"/>
          <p:cNvSpPr/>
          <p:nvPr/>
        </p:nvSpPr>
        <p:spPr>
          <a:xfrm>
            <a:off x="7221279" y="3467608"/>
            <a:ext cx="2519536" cy="340994"/>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tr-TR" sz="1400" dirty="0"/>
              <a:t>Machine </a:t>
            </a:r>
            <a:r>
              <a:rPr lang="tr-TR" sz="1400" dirty="0" err="1"/>
              <a:t>learn</a:t>
            </a:r>
            <a:r>
              <a:rPr lang="en-US" sz="1400" dirty="0" err="1"/>
              <a:t>ing</a:t>
            </a:r>
            <a:r>
              <a:rPr lang="en-US" sz="1400" dirty="0"/>
              <a:t> library</a:t>
            </a:r>
          </a:p>
        </p:txBody>
      </p:sp>
      <p:sp>
        <p:nvSpPr>
          <p:cNvPr id="15" name="Rectangle 14"/>
          <p:cNvSpPr/>
          <p:nvPr/>
        </p:nvSpPr>
        <p:spPr>
          <a:xfrm>
            <a:off x="321820" y="4966874"/>
            <a:ext cx="2804152" cy="701731"/>
          </a:xfrm>
          <a:prstGeom prst="rect">
            <a:avLst/>
          </a:prstGeom>
        </p:spPr>
        <p:txBody>
          <a:bodyPr vert="horz" lIns="91440" tIns="45720" rIns="91440" bIns="45720" rtlCol="0" anchor="ctr">
            <a:noAutofit/>
          </a:bodyPr>
          <a:lstStyle/>
          <a:p>
            <a:pPr>
              <a:lnSpc>
                <a:spcPct val="90000"/>
              </a:lnSpc>
              <a:spcBef>
                <a:spcPct val="0"/>
              </a:spcBef>
            </a:pPr>
            <a:r>
              <a:rPr lang="en-US" sz="4400" b="1" dirty="0" err="1">
                <a:latin typeface="+mj-lt"/>
                <a:ea typeface="+mj-ea"/>
                <a:cs typeface="+mj-cs"/>
              </a:rPr>
              <a:t>SciKit</a:t>
            </a:r>
            <a:r>
              <a:rPr lang="en-US" sz="4400" b="1" dirty="0">
                <a:latin typeface="+mj-lt"/>
                <a:ea typeface="+mj-ea"/>
                <a:cs typeface="+mj-cs"/>
              </a:rPr>
              <a:t>-Learn</a:t>
            </a:r>
          </a:p>
        </p:txBody>
      </p:sp>
      <p:sp>
        <p:nvSpPr>
          <p:cNvPr id="16" name="Rectangle 15"/>
          <p:cNvSpPr/>
          <p:nvPr/>
        </p:nvSpPr>
        <p:spPr>
          <a:xfrm>
            <a:off x="321822" y="5659462"/>
            <a:ext cx="2519536" cy="340994"/>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tr-TR" sz="1400" dirty="0" smtClean="0"/>
              <a:t>Machine </a:t>
            </a:r>
            <a:r>
              <a:rPr lang="tr-TR" sz="1400" dirty="0" err="1" smtClean="0"/>
              <a:t>learn</a:t>
            </a:r>
            <a:r>
              <a:rPr lang="en-US" sz="1400" dirty="0" err="1" smtClean="0"/>
              <a:t>ing</a:t>
            </a:r>
            <a:r>
              <a:rPr lang="en-US" sz="1400" dirty="0" smtClean="0"/>
              <a:t> </a:t>
            </a:r>
            <a:r>
              <a:rPr lang="en-US" sz="1400" dirty="0"/>
              <a:t>library</a:t>
            </a:r>
          </a:p>
        </p:txBody>
      </p:sp>
      <p:sp>
        <p:nvSpPr>
          <p:cNvPr id="17" name="Rectangle 16"/>
          <p:cNvSpPr/>
          <p:nvPr/>
        </p:nvSpPr>
        <p:spPr>
          <a:xfrm>
            <a:off x="3233689" y="5163652"/>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Plotly</a:t>
            </a:r>
            <a:endParaRPr lang="en-US" sz="4400" b="1" dirty="0">
              <a:latin typeface="+mj-lt"/>
              <a:ea typeface="+mj-ea"/>
              <a:cs typeface="+mj-cs"/>
            </a:endParaRPr>
          </a:p>
        </p:txBody>
      </p:sp>
      <p:sp>
        <p:nvSpPr>
          <p:cNvPr id="18" name="Rectangle 17"/>
          <p:cNvSpPr/>
          <p:nvPr/>
        </p:nvSpPr>
        <p:spPr>
          <a:xfrm>
            <a:off x="3233690" y="5856240"/>
            <a:ext cx="2519536" cy="340994"/>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1200" dirty="0"/>
              <a:t>Finally, a word about </a:t>
            </a:r>
            <a:r>
              <a:rPr lang="en-US" sz="1200" dirty="0" err="1"/>
              <a:t>Plotly</a:t>
            </a:r>
            <a:r>
              <a:rPr lang="en-US" sz="1200" dirty="0"/>
              <a:t>. It is rather a web-based toolbox for building visualizations, exposing APIs to some programming languages (Python among them)</a:t>
            </a:r>
          </a:p>
        </p:txBody>
      </p:sp>
      <p:sp>
        <p:nvSpPr>
          <p:cNvPr id="19" name="Rectangle 18"/>
          <p:cNvSpPr/>
          <p:nvPr/>
        </p:nvSpPr>
        <p:spPr>
          <a:xfrm>
            <a:off x="7910497" y="4255320"/>
            <a:ext cx="2817754" cy="701731"/>
          </a:xfrm>
          <a:prstGeom prst="rect">
            <a:avLst/>
          </a:prstGeom>
        </p:spPr>
        <p:txBody>
          <a:bodyPr vert="horz" lIns="91440" tIns="45720" rIns="91440" bIns="45720" rtlCol="0" anchor="ctr">
            <a:noAutofit/>
          </a:bodyPr>
          <a:lstStyle/>
          <a:p>
            <a:pPr>
              <a:lnSpc>
                <a:spcPct val="90000"/>
              </a:lnSpc>
              <a:spcBef>
                <a:spcPct val="0"/>
              </a:spcBef>
            </a:pPr>
            <a:r>
              <a:rPr lang="en-US" sz="4400" b="1" dirty="0" err="1">
                <a:latin typeface="+mj-lt"/>
                <a:ea typeface="+mj-ea"/>
                <a:cs typeface="+mj-cs"/>
              </a:rPr>
              <a:t>TensorFlow</a:t>
            </a:r>
            <a:endParaRPr lang="en-US" sz="4400" b="1" dirty="0">
              <a:latin typeface="+mj-lt"/>
              <a:ea typeface="+mj-ea"/>
              <a:cs typeface="+mj-cs"/>
            </a:endParaRPr>
          </a:p>
        </p:txBody>
      </p:sp>
      <p:sp>
        <p:nvSpPr>
          <p:cNvPr id="20" name="Rectangle 19"/>
          <p:cNvSpPr/>
          <p:nvPr/>
        </p:nvSpPr>
        <p:spPr>
          <a:xfrm>
            <a:off x="7910498" y="4947908"/>
            <a:ext cx="2519536" cy="340994"/>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tr-TR" sz="1400" dirty="0"/>
              <a:t>Machine </a:t>
            </a:r>
            <a:r>
              <a:rPr lang="tr-TR" sz="1400" dirty="0" err="1"/>
              <a:t>learn</a:t>
            </a:r>
            <a:r>
              <a:rPr lang="en-US" sz="1400" dirty="0" err="1"/>
              <a:t>ing</a:t>
            </a:r>
            <a:r>
              <a:rPr lang="en-US" sz="1400" dirty="0"/>
              <a:t> library</a:t>
            </a:r>
          </a:p>
        </p:txBody>
      </p:sp>
      <p:sp>
        <p:nvSpPr>
          <p:cNvPr id="21" name="Rectangle 20"/>
          <p:cNvSpPr/>
          <p:nvPr/>
        </p:nvSpPr>
        <p:spPr>
          <a:xfrm>
            <a:off x="8571614" y="5414269"/>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Theano</a:t>
            </a:r>
            <a:endParaRPr lang="en-US" sz="4400" b="1" dirty="0">
              <a:latin typeface="+mj-lt"/>
              <a:ea typeface="+mj-ea"/>
              <a:cs typeface="+mj-cs"/>
            </a:endParaRPr>
          </a:p>
        </p:txBody>
      </p:sp>
      <p:sp>
        <p:nvSpPr>
          <p:cNvPr id="22" name="Rectangle 21"/>
          <p:cNvSpPr/>
          <p:nvPr/>
        </p:nvSpPr>
        <p:spPr>
          <a:xfrm>
            <a:off x="8571615" y="6106857"/>
            <a:ext cx="2519536" cy="340994"/>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tr-TR" sz="1400" dirty="0"/>
              <a:t>Machine </a:t>
            </a:r>
            <a:r>
              <a:rPr lang="tr-TR" sz="1400" dirty="0" err="1"/>
              <a:t>learn</a:t>
            </a:r>
            <a:r>
              <a:rPr lang="en-US" sz="1400" dirty="0" err="1"/>
              <a:t>ing</a:t>
            </a:r>
            <a:r>
              <a:rPr lang="en-US" sz="1400" dirty="0"/>
              <a:t> library</a:t>
            </a:r>
          </a:p>
        </p:txBody>
      </p:sp>
      <p:sp>
        <p:nvSpPr>
          <p:cNvPr id="23" name="Rectangle 22"/>
          <p:cNvSpPr/>
          <p:nvPr/>
        </p:nvSpPr>
        <p:spPr>
          <a:xfrm>
            <a:off x="4606300" y="4176172"/>
            <a:ext cx="2519536" cy="701731"/>
          </a:xfrm>
          <a:prstGeom prst="rect">
            <a:avLst/>
          </a:prstGeom>
        </p:spPr>
        <p:txBody>
          <a:bodyPr vert="horz" lIns="91440" tIns="45720" rIns="91440" bIns="45720" rtlCol="0" anchor="ctr">
            <a:normAutofit/>
          </a:bodyPr>
          <a:lstStyle/>
          <a:p>
            <a:pPr>
              <a:lnSpc>
                <a:spcPct val="90000"/>
              </a:lnSpc>
              <a:spcBef>
                <a:spcPct val="0"/>
              </a:spcBef>
            </a:pPr>
            <a:r>
              <a:rPr lang="en-US" sz="4400" b="1" dirty="0" err="1">
                <a:latin typeface="+mj-lt"/>
                <a:ea typeface="+mj-ea"/>
                <a:cs typeface="+mj-cs"/>
              </a:rPr>
              <a:t>Bokeh</a:t>
            </a:r>
            <a:endParaRPr lang="en-US" sz="4400" b="1" dirty="0">
              <a:latin typeface="+mj-lt"/>
              <a:ea typeface="+mj-ea"/>
              <a:cs typeface="+mj-cs"/>
            </a:endParaRPr>
          </a:p>
        </p:txBody>
      </p:sp>
      <p:sp>
        <p:nvSpPr>
          <p:cNvPr id="24" name="Rectangle 23"/>
          <p:cNvSpPr/>
          <p:nvPr/>
        </p:nvSpPr>
        <p:spPr>
          <a:xfrm>
            <a:off x="4606301" y="4868760"/>
            <a:ext cx="2519536" cy="340994"/>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1200" dirty="0"/>
              <a:t>Another great visualization library is </a:t>
            </a:r>
            <a:r>
              <a:rPr lang="en-US" sz="1200" dirty="0" err="1"/>
              <a:t>Bokeh</a:t>
            </a:r>
            <a:r>
              <a:rPr lang="en-US" sz="1200" dirty="0"/>
              <a:t>, which is aimed at interactive visualizations</a:t>
            </a:r>
          </a:p>
        </p:txBody>
      </p:sp>
      <p:sp>
        <p:nvSpPr>
          <p:cNvPr id="25" name="Rectangle 24"/>
          <p:cNvSpPr/>
          <p:nvPr/>
        </p:nvSpPr>
        <p:spPr>
          <a:xfrm>
            <a:off x="9831382" y="2713419"/>
            <a:ext cx="2360618" cy="701731"/>
          </a:xfrm>
          <a:prstGeom prst="rect">
            <a:avLst/>
          </a:prstGeom>
        </p:spPr>
        <p:txBody>
          <a:bodyPr vert="horz" lIns="91440" tIns="45720" rIns="91440" bIns="45720" rtlCol="0" anchor="ctr">
            <a:normAutofit/>
          </a:bodyPr>
          <a:lstStyle/>
          <a:p>
            <a:pPr>
              <a:lnSpc>
                <a:spcPct val="90000"/>
              </a:lnSpc>
              <a:spcBef>
                <a:spcPct val="0"/>
              </a:spcBef>
            </a:pPr>
            <a:r>
              <a:rPr lang="tr-TR" sz="4400" b="1" dirty="0" smtClean="0">
                <a:latin typeface="+mj-lt"/>
                <a:ea typeface="+mj-ea"/>
                <a:cs typeface="+mj-cs"/>
              </a:rPr>
              <a:t>NLTK</a:t>
            </a:r>
            <a:endParaRPr lang="en-US" sz="4400" b="1" dirty="0">
              <a:latin typeface="+mj-lt"/>
              <a:ea typeface="+mj-ea"/>
              <a:cs typeface="+mj-cs"/>
            </a:endParaRPr>
          </a:p>
        </p:txBody>
      </p:sp>
      <p:sp>
        <p:nvSpPr>
          <p:cNvPr id="26" name="Rectangle 25"/>
          <p:cNvSpPr/>
          <p:nvPr/>
        </p:nvSpPr>
        <p:spPr>
          <a:xfrm>
            <a:off x="9831383" y="3406007"/>
            <a:ext cx="2360618" cy="340994"/>
          </a:xfrm>
          <a:prstGeom prst="rect">
            <a:avLst/>
          </a:prstGeom>
        </p:spPr>
        <p:txBody>
          <a:bodyPr vert="horz" lIns="91440" tIns="45720" rIns="91440" bIns="45720" rtlCol="0">
            <a:normAutofit fontScale="85000" lnSpcReduction="10000"/>
          </a:bodyPr>
          <a:lstStyle/>
          <a:p>
            <a:pPr marL="228600" indent="-228600">
              <a:lnSpc>
                <a:spcPct val="90000"/>
              </a:lnSpc>
              <a:spcBef>
                <a:spcPts val="1000"/>
              </a:spcBef>
              <a:buFont typeface="Arial" panose="020B0604020202020204" pitchFamily="34" charset="0"/>
              <a:buChar char="•"/>
            </a:pPr>
            <a:r>
              <a:rPr lang="tr-TR" sz="1400" dirty="0" smtClean="0"/>
              <a:t>NLP - Machine </a:t>
            </a:r>
            <a:r>
              <a:rPr lang="tr-TR" sz="1400" dirty="0" err="1"/>
              <a:t>learn</a:t>
            </a:r>
            <a:r>
              <a:rPr lang="en-US" sz="1400" dirty="0" err="1"/>
              <a:t>ing</a:t>
            </a:r>
            <a:r>
              <a:rPr lang="en-US" sz="1400" dirty="0"/>
              <a:t> library</a:t>
            </a:r>
          </a:p>
        </p:txBody>
      </p:sp>
      <p:grpSp>
        <p:nvGrpSpPr>
          <p:cNvPr id="27" name="Group 26"/>
          <p:cNvGrpSpPr/>
          <p:nvPr/>
        </p:nvGrpSpPr>
        <p:grpSpPr>
          <a:xfrm>
            <a:off x="11146971" y="137611"/>
            <a:ext cx="909175" cy="795839"/>
            <a:chOff x="4408714" y="1905000"/>
            <a:chExt cx="3852930" cy="3390900"/>
          </a:xfrm>
        </p:grpSpPr>
        <p:pic>
          <p:nvPicPr>
            <p:cNvPr id="28" name="Picture 27"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29" name="Group 28"/>
            <p:cNvGrpSpPr/>
            <p:nvPr/>
          </p:nvGrpSpPr>
          <p:grpSpPr>
            <a:xfrm>
              <a:off x="5235953" y="2492565"/>
              <a:ext cx="3025691" cy="1682643"/>
              <a:chOff x="0" y="0"/>
              <a:chExt cx="3470696" cy="1852798"/>
            </a:xfrm>
          </p:grpSpPr>
          <p:pic>
            <p:nvPicPr>
              <p:cNvPr id="30" name="Picture 29"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31" name="Picture 30"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299408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3.amazonaws.com/assets.datacamp.com/blog_assets/Python+IDEs/patolino-pernalonga-python-id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452" y="365125"/>
            <a:ext cx="6096000" cy="4876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Ä°lgili resi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78" y="121001"/>
            <a:ext cx="2161917" cy="21619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Charm ile ilgili gÃ¶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8109" y="713232"/>
            <a:ext cx="2703891" cy="9774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deo ide ile ilgili gÃ¶rsel sonuc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5585" y="2908376"/>
            <a:ext cx="1856328" cy="99375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34" name="Picture 10" descr="Ä°lgili resi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7989" y="4499343"/>
            <a:ext cx="1245948" cy="12459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3507" y="5745291"/>
            <a:ext cx="754912" cy="369332"/>
          </a:xfrm>
          <a:prstGeom prst="rect">
            <a:avLst/>
          </a:prstGeom>
          <a:noFill/>
        </p:spPr>
        <p:txBody>
          <a:bodyPr wrap="square" rtlCol="0">
            <a:spAutoFit/>
          </a:bodyPr>
          <a:lstStyle/>
          <a:p>
            <a:r>
              <a:rPr lang="tr-TR" dirty="0" smtClean="0"/>
              <a:t>ATOM</a:t>
            </a:r>
            <a:endParaRPr lang="en-US" dirty="0"/>
          </a:p>
        </p:txBody>
      </p:sp>
      <p:pic>
        <p:nvPicPr>
          <p:cNvPr id="1036" name="Picture 12" descr="jupyter ile ilgili gÃ¶rsel sonuc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5585" y="4904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scode ile ilgili gÃ¶rsel sonucu"/>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4104" y="5230001"/>
            <a:ext cx="2122556" cy="12825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4539" y="6444714"/>
            <a:ext cx="1133097" cy="369332"/>
          </a:xfrm>
          <a:prstGeom prst="rect">
            <a:avLst/>
          </a:prstGeom>
          <a:noFill/>
        </p:spPr>
        <p:txBody>
          <a:bodyPr wrap="square" rtlCol="0">
            <a:spAutoFit/>
          </a:bodyPr>
          <a:lstStyle/>
          <a:p>
            <a:r>
              <a:rPr lang="tr-TR" dirty="0" smtClean="0"/>
              <a:t>VS CODE</a:t>
            </a:r>
            <a:endParaRPr lang="en-US" dirty="0"/>
          </a:p>
        </p:txBody>
      </p:sp>
      <p:pic>
        <p:nvPicPr>
          <p:cNvPr id="1042" name="Picture 18" descr="eclipse ile ilgili gÃ¶rsel sonucu"/>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5075" y="3105903"/>
            <a:ext cx="2185720" cy="513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76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GB" sz="1445" kern="0" dirty="0" err="1"/>
          </a:p>
        </p:txBody>
      </p:sp>
      <p:sp>
        <p:nvSpPr>
          <p:cNvPr id="17" name="TextBox 16"/>
          <p:cNvSpPr txBox="1">
            <a:spLocks/>
          </p:cNvSpPr>
          <p:nvPr>
            <p:custDataLst>
              <p:tags r:id="rId4"/>
            </p:custDataLst>
          </p:nvPr>
        </p:nvSpPr>
        <p:spPr>
          <a:xfrm>
            <a:off x="1850063" y="2861020"/>
            <a:ext cx="6985593"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tr-TR" sz="5400" b="1" kern="0" dirty="0" err="1" smtClean="0"/>
              <a:t>Introduction</a:t>
            </a:r>
            <a:r>
              <a:rPr lang="tr-TR" sz="5400" b="1" kern="0" dirty="0" smtClean="0"/>
              <a:t> </a:t>
            </a:r>
            <a:r>
              <a:rPr lang="tr-TR" sz="5400" b="1" kern="0" dirty="0" err="1" smtClean="0"/>
              <a:t>to</a:t>
            </a:r>
            <a:r>
              <a:rPr lang="tr-TR" sz="5400" b="1" kern="0" dirty="0" smtClean="0"/>
              <a:t> R</a:t>
            </a:r>
            <a:endParaRPr lang="en-GB" sz="5400" b="1" kern="0" dirty="0"/>
          </a:p>
        </p:txBody>
      </p:sp>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custDataLst>
      <p:tags r:id="rId1"/>
    </p:custDataLst>
    <p:extLst>
      <p:ext uri="{BB962C8B-B14F-4D97-AF65-F5344CB8AC3E}">
        <p14:creationId xmlns:p14="http://schemas.microsoft.com/office/powerpoint/2010/main" val="16136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5444" y="1256947"/>
            <a:ext cx="10515600" cy="1325563"/>
          </a:xfrm>
        </p:spPr>
        <p:txBody>
          <a:bodyPr/>
          <a:lstStyle/>
          <a:p>
            <a:r>
              <a:rPr lang="tr-TR" dirty="0" smtClean="0"/>
              <a:t>	</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Paradigm</a:t>
            </a:r>
            <a:r>
              <a:rPr lang="en-US" dirty="0"/>
              <a:t>	</a:t>
            </a:r>
            <a:r>
              <a:rPr lang="tr-TR" dirty="0" smtClean="0"/>
              <a:t>	</a:t>
            </a:r>
            <a:r>
              <a:rPr lang="en-US" dirty="0"/>
              <a:t>Multi-paradigm: Array, object-oriented, imperative, functional, </a:t>
            </a:r>
            <a:r>
              <a:rPr lang="tr-TR" dirty="0" smtClean="0"/>
              <a:t>				</a:t>
            </a:r>
            <a:r>
              <a:rPr lang="en-US" dirty="0" smtClean="0"/>
              <a:t>procedural</a:t>
            </a:r>
            <a:r>
              <a:rPr lang="en-US" dirty="0"/>
              <a:t>, reflective</a:t>
            </a:r>
          </a:p>
          <a:p>
            <a:r>
              <a:rPr lang="en-US" b="1" dirty="0"/>
              <a:t>Designed by</a:t>
            </a:r>
            <a:r>
              <a:rPr lang="en-US" dirty="0"/>
              <a:t>	</a:t>
            </a:r>
            <a:r>
              <a:rPr lang="tr-TR" dirty="0" smtClean="0"/>
              <a:t>	</a:t>
            </a:r>
            <a:r>
              <a:rPr lang="en-US" dirty="0"/>
              <a:t>Ross </a:t>
            </a:r>
            <a:r>
              <a:rPr lang="en-US" dirty="0" err="1"/>
              <a:t>Ihaka</a:t>
            </a:r>
            <a:r>
              <a:rPr lang="en-US" dirty="0"/>
              <a:t> and Robert Gentleman</a:t>
            </a:r>
          </a:p>
          <a:p>
            <a:r>
              <a:rPr lang="en-US" b="1" dirty="0"/>
              <a:t>Developer</a:t>
            </a:r>
            <a:r>
              <a:rPr lang="en-US" dirty="0"/>
              <a:t>	</a:t>
            </a:r>
            <a:r>
              <a:rPr lang="tr-TR" dirty="0" smtClean="0"/>
              <a:t>	</a:t>
            </a:r>
            <a:r>
              <a:rPr lang="en-US" dirty="0"/>
              <a:t>R Core Team</a:t>
            </a:r>
          </a:p>
          <a:p>
            <a:r>
              <a:rPr lang="en-US" b="1" dirty="0"/>
              <a:t>First appeared</a:t>
            </a:r>
            <a:r>
              <a:rPr lang="en-US" dirty="0"/>
              <a:t>	</a:t>
            </a:r>
            <a:r>
              <a:rPr lang="en-US" dirty="0" smtClean="0"/>
              <a:t>199</a:t>
            </a:r>
            <a:r>
              <a:rPr lang="tr-TR" dirty="0" smtClean="0"/>
              <a:t>3</a:t>
            </a:r>
            <a:endParaRPr lang="en-US" dirty="0" smtClean="0"/>
          </a:p>
          <a:p>
            <a:r>
              <a:rPr lang="en-US" b="1" dirty="0" smtClean="0"/>
              <a:t>Stable release</a:t>
            </a:r>
            <a:r>
              <a:rPr lang="tr-TR" b="1" dirty="0" smtClean="0"/>
              <a:t> 	</a:t>
            </a:r>
            <a:r>
              <a:rPr lang="en-US" sz="2900" dirty="0" smtClean="0"/>
              <a:t>3.</a:t>
            </a:r>
            <a:r>
              <a:rPr lang="tr-TR" sz="2900" dirty="0" smtClean="0"/>
              <a:t>4</a:t>
            </a:r>
            <a:r>
              <a:rPr lang="en-US" sz="2900" dirty="0" smtClean="0"/>
              <a:t>.</a:t>
            </a:r>
            <a:r>
              <a:rPr lang="tr-TR" sz="2900" dirty="0" smtClean="0"/>
              <a:t>4</a:t>
            </a:r>
            <a:r>
              <a:rPr lang="en-US" sz="2900" dirty="0" smtClean="0"/>
              <a:t> / 28 March 2018</a:t>
            </a:r>
            <a:r>
              <a:rPr lang="tr-TR" sz="2900" dirty="0" smtClean="0"/>
              <a:t> </a:t>
            </a:r>
          </a:p>
          <a:p>
            <a:r>
              <a:rPr lang="en-US" b="1" dirty="0" smtClean="0"/>
              <a:t>Typing discipline</a:t>
            </a:r>
            <a:r>
              <a:rPr lang="en-US" dirty="0" smtClean="0"/>
              <a:t>	</a:t>
            </a:r>
            <a:r>
              <a:rPr lang="tr-TR" dirty="0" smtClean="0"/>
              <a:t>D</a:t>
            </a:r>
            <a:r>
              <a:rPr lang="en-US" dirty="0" err="1" smtClean="0"/>
              <a:t>ynamic</a:t>
            </a:r>
            <a:endParaRPr lang="en-US" dirty="0" smtClean="0"/>
          </a:p>
          <a:p>
            <a:r>
              <a:rPr lang="en-US" b="1" dirty="0" smtClean="0"/>
              <a:t>License</a:t>
            </a:r>
            <a:r>
              <a:rPr lang="en-US" dirty="0"/>
              <a:t>	</a:t>
            </a:r>
            <a:r>
              <a:rPr lang="tr-TR" dirty="0" smtClean="0"/>
              <a:t>	GNU, GPL</a:t>
            </a:r>
            <a:endParaRPr lang="en-US" dirty="0"/>
          </a:p>
          <a:p>
            <a:r>
              <a:rPr lang="en-US" b="1" dirty="0"/>
              <a:t>Filename extensions</a:t>
            </a:r>
            <a:r>
              <a:rPr lang="en-US" dirty="0"/>
              <a:t>	</a:t>
            </a:r>
            <a:r>
              <a:rPr lang="pt-BR" dirty="0"/>
              <a:t>.r, .R, .RData, .rds, .rda</a:t>
            </a:r>
            <a:endParaRPr lang="en-US" dirty="0" smtClean="0"/>
          </a:p>
          <a:p>
            <a:r>
              <a:rPr lang="en-US" b="1" dirty="0" smtClean="0"/>
              <a:t>Website</a:t>
            </a:r>
            <a:r>
              <a:rPr lang="en-US" dirty="0" smtClean="0"/>
              <a:t>	</a:t>
            </a:r>
            <a:r>
              <a:rPr lang="tr-TR" dirty="0" smtClean="0"/>
              <a:t>	</a:t>
            </a:r>
            <a:r>
              <a:rPr lang="en-US" dirty="0" smtClean="0"/>
              <a:t>www.r-project.org</a:t>
            </a:r>
            <a:endParaRPr lang="tr-TR" dirty="0" smtClean="0"/>
          </a:p>
          <a:p>
            <a:r>
              <a:rPr lang="tr-TR" b="1" dirty="0" err="1" smtClean="0"/>
              <a:t>Influenced</a:t>
            </a:r>
            <a:r>
              <a:rPr lang="tr-TR" b="1" dirty="0" smtClean="0"/>
              <a:t> </a:t>
            </a:r>
            <a:r>
              <a:rPr lang="tr-TR" b="1" dirty="0" err="1" smtClean="0"/>
              <a:t>by</a:t>
            </a:r>
            <a:r>
              <a:rPr lang="tr-TR" dirty="0" smtClean="0"/>
              <a:t>		</a:t>
            </a:r>
            <a:r>
              <a:rPr lang="en-US" dirty="0"/>
              <a:t>Common </a:t>
            </a:r>
            <a:r>
              <a:rPr lang="en-US" dirty="0" smtClean="0"/>
              <a:t>Lisp</a:t>
            </a:r>
            <a:r>
              <a:rPr lang="tr-TR" dirty="0" smtClean="0"/>
              <a:t>,</a:t>
            </a:r>
            <a:r>
              <a:rPr lang="en-US" dirty="0" smtClean="0"/>
              <a:t> S</a:t>
            </a:r>
            <a:r>
              <a:rPr lang="tr-TR" dirty="0" smtClean="0"/>
              <a:t>,</a:t>
            </a:r>
            <a:r>
              <a:rPr lang="en-US" dirty="0" smtClean="0"/>
              <a:t> Scheme</a:t>
            </a:r>
            <a:r>
              <a:rPr lang="tr-TR" dirty="0" smtClean="0"/>
              <a:t>,</a:t>
            </a:r>
            <a:r>
              <a:rPr lang="en-US" dirty="0" smtClean="0"/>
              <a:t> </a:t>
            </a:r>
            <a:r>
              <a:rPr lang="en-US" dirty="0" err="1"/>
              <a:t>XLispStat</a:t>
            </a:r>
            <a:endParaRPr lang="tr-TR" dirty="0" smtClean="0"/>
          </a:p>
          <a:p>
            <a:r>
              <a:rPr lang="tr-TR" b="1" dirty="0" err="1" smtClean="0"/>
              <a:t>Influenced</a:t>
            </a:r>
            <a:r>
              <a:rPr lang="tr-TR" b="1" dirty="0"/>
              <a:t> 		</a:t>
            </a:r>
            <a:r>
              <a:rPr lang="tr-TR" dirty="0" smtClean="0"/>
              <a:t>Julia</a:t>
            </a:r>
            <a:endParaRPr lang="en-US" dirty="0"/>
          </a:p>
        </p:txBody>
      </p:sp>
      <p:pic>
        <p:nvPicPr>
          <p:cNvPr id="1026" name="Picture 2" descr="R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447" y="120486"/>
            <a:ext cx="2095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s Ihaka and Robert Gentleman ile ilgili gÃ¶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290" y="3718971"/>
            <a:ext cx="3538020" cy="2439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688164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Introduction</a:t>
            </a:r>
            <a:r>
              <a:rPr lang="tr-TR" b="1" dirty="0" smtClean="0"/>
              <a:t> </a:t>
            </a:r>
            <a:r>
              <a:rPr lang="tr-TR" b="1" dirty="0" err="1" smtClean="0"/>
              <a:t>to</a:t>
            </a:r>
            <a:r>
              <a:rPr lang="tr-TR" b="1" dirty="0" smtClean="0"/>
              <a:t> R</a:t>
            </a:r>
            <a:endParaRPr lang="en-US" b="1" dirty="0"/>
          </a:p>
        </p:txBody>
      </p:sp>
      <p:sp>
        <p:nvSpPr>
          <p:cNvPr id="3" name="Content Placeholder 2"/>
          <p:cNvSpPr>
            <a:spLocks noGrp="1"/>
          </p:cNvSpPr>
          <p:nvPr>
            <p:ph idx="1"/>
          </p:nvPr>
        </p:nvSpPr>
        <p:spPr>
          <a:xfrm>
            <a:off x="838200" y="1825625"/>
            <a:ext cx="10515600" cy="4642908"/>
          </a:xfrm>
        </p:spPr>
        <p:txBody>
          <a:bodyPr>
            <a:normAutofit fontScale="85000" lnSpcReduction="20000"/>
          </a:bodyPr>
          <a:lstStyle/>
          <a:p>
            <a:r>
              <a:rPr lang="en-US" b="1" dirty="0"/>
              <a:t>R is a programming language </a:t>
            </a:r>
            <a:r>
              <a:rPr lang="en-US" dirty="0"/>
              <a:t>and</a:t>
            </a:r>
            <a:r>
              <a:rPr lang="en-US" b="1" dirty="0"/>
              <a:t> free </a:t>
            </a:r>
            <a:r>
              <a:rPr lang="en-US" dirty="0"/>
              <a:t>software environment for </a:t>
            </a:r>
            <a:r>
              <a:rPr lang="en-US" b="1" dirty="0"/>
              <a:t>statistical computing </a:t>
            </a:r>
            <a:r>
              <a:rPr lang="en-US" dirty="0"/>
              <a:t>and</a:t>
            </a:r>
            <a:r>
              <a:rPr lang="en-US" b="1" dirty="0"/>
              <a:t> graphics </a:t>
            </a:r>
            <a:r>
              <a:rPr lang="en-US" dirty="0" smtClean="0"/>
              <a:t>that is supported by the</a:t>
            </a:r>
            <a:r>
              <a:rPr lang="en-US" b="1" dirty="0" smtClean="0"/>
              <a:t> R </a:t>
            </a:r>
            <a:r>
              <a:rPr lang="en-US" b="1" dirty="0"/>
              <a:t>Foundation for Statistical </a:t>
            </a:r>
            <a:r>
              <a:rPr lang="en-US" b="1" dirty="0" smtClean="0"/>
              <a:t>Computing</a:t>
            </a:r>
            <a:r>
              <a:rPr lang="tr-TR" b="1" dirty="0" smtClean="0"/>
              <a:t>.</a:t>
            </a:r>
            <a:endParaRPr lang="tr-TR" b="1" dirty="0"/>
          </a:p>
          <a:p>
            <a:r>
              <a:rPr lang="en-US" dirty="0" smtClean="0"/>
              <a:t>R </a:t>
            </a:r>
            <a:r>
              <a:rPr lang="en-US" dirty="0"/>
              <a:t>is an implementation of the </a:t>
            </a:r>
            <a:r>
              <a:rPr lang="en-US" b="1" dirty="0"/>
              <a:t>S</a:t>
            </a:r>
            <a:r>
              <a:rPr lang="en-US" dirty="0"/>
              <a:t> programming language combined with lexical scoping semantics inspired by Scheme</a:t>
            </a:r>
            <a:r>
              <a:rPr lang="en-US" dirty="0" smtClean="0"/>
              <a:t>.</a:t>
            </a:r>
            <a:r>
              <a:rPr lang="en-US" dirty="0"/>
              <a:t> S was created by </a:t>
            </a:r>
            <a:r>
              <a:rPr lang="en-US" b="1" dirty="0"/>
              <a:t>John Chambers in 1976</a:t>
            </a:r>
            <a:r>
              <a:rPr lang="en-US" dirty="0"/>
              <a:t>, while at </a:t>
            </a:r>
            <a:r>
              <a:rPr lang="en-US" b="1" dirty="0"/>
              <a:t>Bell Labs</a:t>
            </a:r>
            <a:r>
              <a:rPr lang="en-US" dirty="0"/>
              <a:t>. There are some important differences, but much of the code written for S runs </a:t>
            </a:r>
            <a:r>
              <a:rPr lang="en-US" dirty="0" smtClean="0"/>
              <a:t>unaltered</a:t>
            </a:r>
            <a:r>
              <a:rPr lang="tr-TR" dirty="0" smtClean="0"/>
              <a:t>.</a:t>
            </a:r>
          </a:p>
          <a:p>
            <a:r>
              <a:rPr lang="en-US" b="1" dirty="0"/>
              <a:t>You can run your code without any Compiler</a:t>
            </a:r>
            <a:r>
              <a:rPr lang="en-US" dirty="0"/>
              <a:t> - R is an interpreted language. Hence we can run Code without any compiler. R interprets the Code and makes the development of code easier.</a:t>
            </a:r>
          </a:p>
          <a:p>
            <a:r>
              <a:rPr lang="en-US" b="1" dirty="0"/>
              <a:t>Many calculations done with vectors</a:t>
            </a:r>
            <a:r>
              <a:rPr lang="en-US" dirty="0"/>
              <a:t> - R is a vector language, so anyone can add functions to a single Vector without putting in a loop. Hence, R is powerful and faster than other languages.</a:t>
            </a:r>
          </a:p>
          <a:p>
            <a:r>
              <a:rPr lang="en-US" b="1" dirty="0"/>
              <a:t>Statistical Language</a:t>
            </a:r>
            <a:r>
              <a:rPr lang="en-US" dirty="0"/>
              <a:t>- R used in biology, genetics as well as in statistics. R is a turning complete language where any type of task can </a:t>
            </a:r>
            <a:r>
              <a:rPr lang="en-US" dirty="0" smtClean="0"/>
              <a:t>perform</a:t>
            </a:r>
            <a:endParaRPr lang="en-US" dirty="0"/>
          </a:p>
        </p:txBody>
      </p:sp>
      <p:sp>
        <p:nvSpPr>
          <p:cNvPr id="4" name="Rectangle 3"/>
          <p:cNvSpPr/>
          <p:nvPr/>
        </p:nvSpPr>
        <p:spPr>
          <a:xfrm>
            <a:off x="5158421" y="365125"/>
            <a:ext cx="5775960" cy="1107996"/>
          </a:xfrm>
          <a:prstGeom prst="rect">
            <a:avLst/>
          </a:prstGeom>
        </p:spPr>
        <p:txBody>
          <a:bodyPr wrap="square">
            <a:spAutoFit/>
          </a:bodyPr>
          <a:lstStyle/>
          <a:p>
            <a:r>
              <a:rPr lang="en-US" sz="1600" dirty="0">
                <a:solidFill>
                  <a:srgbClr val="333333"/>
                </a:solidFill>
                <a:latin typeface="Helvetica Neue"/>
              </a:rPr>
              <a:t>“To understand computations in R, two slogans are helpful:</a:t>
            </a:r>
          </a:p>
          <a:p>
            <a:pPr>
              <a:buFont typeface="Arial" panose="020B0604020202020204" pitchFamily="34" charset="0"/>
              <a:buChar char="•"/>
            </a:pPr>
            <a:r>
              <a:rPr lang="en-US" sz="1600" dirty="0">
                <a:solidFill>
                  <a:srgbClr val="333333"/>
                </a:solidFill>
                <a:latin typeface="Helvetica Neue"/>
              </a:rPr>
              <a:t>Everything that exists is an object.</a:t>
            </a:r>
          </a:p>
          <a:p>
            <a:pPr>
              <a:buFont typeface="Arial" panose="020B0604020202020204" pitchFamily="34" charset="0"/>
              <a:buChar char="•"/>
            </a:pPr>
            <a:r>
              <a:rPr lang="en-US" sz="1600" dirty="0">
                <a:solidFill>
                  <a:srgbClr val="333333"/>
                </a:solidFill>
                <a:latin typeface="Helvetica Neue"/>
              </a:rPr>
              <a:t>Everything that happens is a function call."</a:t>
            </a:r>
          </a:p>
          <a:p>
            <a:r>
              <a:rPr lang="en-US" sz="1600" dirty="0">
                <a:solidFill>
                  <a:srgbClr val="333333"/>
                </a:solidFill>
                <a:latin typeface="Helvetica Neue"/>
              </a:rPr>
              <a:t>— John Chambers</a:t>
            </a:r>
            <a:endParaRPr lang="en-US" sz="1600" b="0" i="0" dirty="0">
              <a:solidFill>
                <a:srgbClr val="333333"/>
              </a:solidFill>
              <a:effectLst/>
              <a:latin typeface="Helvetica Neue"/>
            </a:endParaRPr>
          </a:p>
        </p:txBody>
      </p:sp>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23251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Introduction</a:t>
            </a:r>
            <a:r>
              <a:rPr lang="tr-TR" b="1" dirty="0" smtClean="0"/>
              <a:t> </a:t>
            </a:r>
            <a:r>
              <a:rPr lang="tr-TR" b="1" dirty="0" err="1" smtClean="0"/>
              <a:t>to</a:t>
            </a:r>
            <a:r>
              <a:rPr lang="tr-TR" b="1" dirty="0" smtClean="0"/>
              <a:t> R</a:t>
            </a:r>
            <a:endParaRPr lang="en-US" b="1" dirty="0"/>
          </a:p>
        </p:txBody>
      </p:sp>
      <p:sp>
        <p:nvSpPr>
          <p:cNvPr id="3" name="Content Placeholder 2"/>
          <p:cNvSpPr>
            <a:spLocks noGrp="1"/>
          </p:cNvSpPr>
          <p:nvPr>
            <p:ph idx="1"/>
          </p:nvPr>
        </p:nvSpPr>
        <p:spPr>
          <a:xfrm>
            <a:off x="838200" y="1825625"/>
            <a:ext cx="10515600" cy="4642908"/>
          </a:xfrm>
        </p:spPr>
        <p:txBody>
          <a:bodyPr>
            <a:normAutofit/>
          </a:bodyPr>
          <a:lstStyle/>
          <a:p>
            <a:r>
              <a:rPr lang="en-US" dirty="0" smtClean="0"/>
              <a:t>R </a:t>
            </a:r>
            <a:r>
              <a:rPr lang="en-US" dirty="0"/>
              <a:t>is a powerful data-analysis package with many standard and </a:t>
            </a:r>
            <a:r>
              <a:rPr lang="en-US" b="1" dirty="0"/>
              <a:t>cutting-edge statistical functions</a:t>
            </a:r>
            <a:r>
              <a:rPr lang="en-US" dirty="0"/>
              <a:t>. See the Comprehensive R Archive Network (CRAN)'s Task Views to get an idea of what you can do with R.</a:t>
            </a:r>
          </a:p>
          <a:p>
            <a:r>
              <a:rPr lang="en-US" dirty="0" smtClean="0"/>
              <a:t>R </a:t>
            </a:r>
            <a:r>
              <a:rPr lang="en-US" dirty="0"/>
              <a:t>is widely used in political science, statistics, econometrics, actuarial sciences, sociology, finance, etc.</a:t>
            </a:r>
          </a:p>
          <a:p>
            <a:r>
              <a:rPr lang="en-US" dirty="0"/>
              <a:t>R is available for all major operating systems (Windows, Mac OS, GNU-Linux).</a:t>
            </a:r>
          </a:p>
          <a:p>
            <a:r>
              <a:rPr lang="en-US" dirty="0" smtClean="0"/>
              <a:t>R </a:t>
            </a:r>
            <a:r>
              <a:rPr lang="en-US" dirty="0"/>
              <a:t>syntax is much more systematic than Stata or SAS syntax.</a:t>
            </a:r>
          </a:p>
          <a:p>
            <a:r>
              <a:rPr lang="en-US" dirty="0"/>
              <a:t>R can be installed on your USB </a:t>
            </a:r>
            <a:r>
              <a:rPr lang="en-US" dirty="0" smtClean="0"/>
              <a:t>stick</a:t>
            </a:r>
            <a:r>
              <a:rPr lang="tr-TR" dirty="0" smtClean="0"/>
              <a:t> !</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4028661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Data </a:t>
            </a:r>
            <a:r>
              <a:rPr lang="tr-TR" b="1" dirty="0" err="1" smtClean="0"/>
              <a:t>Types</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a:t>vector: </a:t>
            </a:r>
            <a:r>
              <a:rPr lang="en-US" dirty="0"/>
              <a:t>an ordered collection of data of the same type</a:t>
            </a:r>
          </a:p>
          <a:p>
            <a:pPr lvl="1"/>
            <a:r>
              <a:rPr lang="en-US" dirty="0" smtClean="0"/>
              <a:t>a </a:t>
            </a:r>
            <a:r>
              <a:rPr lang="en-US" dirty="0"/>
              <a:t>= c(1,2,3</a:t>
            </a:r>
            <a:r>
              <a:rPr lang="en-US" dirty="0" smtClean="0"/>
              <a:t>)</a:t>
            </a:r>
            <a:endParaRPr lang="tr-TR" dirty="0" smtClean="0"/>
          </a:p>
          <a:p>
            <a:r>
              <a:rPr lang="en-US" b="1" dirty="0"/>
              <a:t>matrix: </a:t>
            </a:r>
            <a:r>
              <a:rPr lang="en-US" dirty="0"/>
              <a:t>a rectangular table of data of the same type</a:t>
            </a:r>
          </a:p>
          <a:p>
            <a:pPr lvl="1"/>
            <a:r>
              <a:rPr lang="en-US" dirty="0"/>
              <a:t>a </a:t>
            </a:r>
            <a:r>
              <a:rPr lang="tr-TR" dirty="0" smtClean="0"/>
              <a:t>&lt;- </a:t>
            </a:r>
            <a:r>
              <a:rPr lang="tr-TR" dirty="0" err="1" smtClean="0"/>
              <a:t>matrix</a:t>
            </a:r>
            <a:r>
              <a:rPr lang="tr-TR" dirty="0" smtClean="0"/>
              <a:t>(</a:t>
            </a:r>
            <a:r>
              <a:rPr lang="en-US" dirty="0" smtClean="0"/>
              <a:t>c(1,2,3</a:t>
            </a:r>
            <a:r>
              <a:rPr lang="tr-TR" dirty="0" smtClean="0"/>
              <a:t>,4,5,6</a:t>
            </a:r>
            <a:r>
              <a:rPr lang="en-US" dirty="0" smtClean="0"/>
              <a:t>)</a:t>
            </a:r>
            <a:r>
              <a:rPr lang="tr-TR" dirty="0" smtClean="0"/>
              <a:t>, 2,3)</a:t>
            </a:r>
          </a:p>
          <a:p>
            <a:r>
              <a:rPr lang="tr-TR" b="1" dirty="0" err="1"/>
              <a:t>array</a:t>
            </a:r>
            <a:r>
              <a:rPr lang="tr-TR" b="1" dirty="0"/>
              <a:t>: </a:t>
            </a:r>
            <a:r>
              <a:rPr lang="tr-TR" dirty="0"/>
              <a:t>3-,4-,..dimensional </a:t>
            </a:r>
            <a:r>
              <a:rPr lang="tr-TR" dirty="0" err="1"/>
              <a:t>matrix</a:t>
            </a:r>
            <a:endParaRPr lang="tr-TR" dirty="0"/>
          </a:p>
          <a:p>
            <a:r>
              <a:rPr lang="en-US" b="1" dirty="0"/>
              <a:t>vector: </a:t>
            </a:r>
            <a:r>
              <a:rPr lang="en-US" dirty="0"/>
              <a:t>an ordered collection of data of the same type. </a:t>
            </a:r>
          </a:p>
          <a:p>
            <a:pPr lvl="1"/>
            <a:r>
              <a:rPr lang="tr-TR" dirty="0"/>
              <a:t>a = c(7,5,1</a:t>
            </a:r>
            <a:r>
              <a:rPr lang="tr-TR" dirty="0" smtClean="0"/>
              <a:t>)</a:t>
            </a:r>
          </a:p>
          <a:p>
            <a:r>
              <a:rPr lang="en-US" b="1" dirty="0"/>
              <a:t>list: </a:t>
            </a:r>
            <a:r>
              <a:rPr lang="en-US" dirty="0"/>
              <a:t>an ordered collection of data of arbitrary types. </a:t>
            </a:r>
          </a:p>
          <a:p>
            <a:pPr lvl="1"/>
            <a:r>
              <a:rPr lang="en-US" dirty="0" smtClean="0"/>
              <a:t>doe </a:t>
            </a:r>
            <a:r>
              <a:rPr lang="en-US" dirty="0"/>
              <a:t>= list(name</a:t>
            </a:r>
            <a:r>
              <a:rPr lang="en-US" dirty="0" smtClean="0"/>
              <a:t>="john",</a:t>
            </a:r>
            <a:r>
              <a:rPr lang="tr-TR" dirty="0" smtClean="0"/>
              <a:t> </a:t>
            </a:r>
            <a:r>
              <a:rPr lang="en-US" dirty="0" smtClean="0"/>
              <a:t>age=28,married=F)</a:t>
            </a:r>
            <a:endParaRPr lang="tr-TR" dirty="0" smtClean="0"/>
          </a:p>
          <a:p>
            <a:r>
              <a:rPr lang="en-US" b="1" dirty="0"/>
              <a:t>data frame: </a:t>
            </a:r>
            <a:r>
              <a:rPr lang="en-US" dirty="0"/>
              <a:t>is supposed to represent the typical data table that researchers come up with – like a spreadsheet</a:t>
            </a:r>
            <a:r>
              <a:rPr lang="en-US" dirty="0" smtClean="0"/>
              <a:t>.</a:t>
            </a:r>
            <a:endParaRPr lang="en-US" dirty="0"/>
          </a:p>
          <a:p>
            <a:endParaRPr lang="tr-TR" dirty="0" smtClean="0"/>
          </a:p>
          <a:p>
            <a:pPr lvl="1"/>
            <a:endParaRPr lang="tr-TR" dirty="0"/>
          </a:p>
          <a:p>
            <a:endParaRPr lang="tr-TR" dirty="0" smtClean="0"/>
          </a:p>
          <a:p>
            <a:endParaRPr lang="en-US" dirty="0" smtClean="0"/>
          </a:p>
          <a:p>
            <a:endParaRPr lang="en-US" dirty="0"/>
          </a:p>
        </p:txBody>
      </p:sp>
      <p:pic>
        <p:nvPicPr>
          <p:cNvPr id="4" name="Picture 2" descr="r interview questions - Types of objec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512" y="533960"/>
            <a:ext cx="3271774" cy="348374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8814816" y="658368"/>
            <a:ext cx="731520" cy="3695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6707963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Frequently </a:t>
            </a:r>
            <a:r>
              <a:rPr lang="tr-TR" b="1" dirty="0" smtClean="0"/>
              <a:t>U</a:t>
            </a:r>
            <a:r>
              <a:rPr lang="en-US" b="1" dirty="0" err="1" smtClean="0"/>
              <a:t>sed</a:t>
            </a:r>
            <a:r>
              <a:rPr lang="en-US" b="1" dirty="0" smtClean="0"/>
              <a:t> </a:t>
            </a:r>
            <a:r>
              <a:rPr lang="tr-TR" b="1" dirty="0" smtClean="0"/>
              <a:t>O</a:t>
            </a:r>
            <a:r>
              <a:rPr lang="en-US" b="1" dirty="0" err="1" smtClean="0"/>
              <a:t>perators</a:t>
            </a:r>
            <a:endParaRPr lang="en-US" b="1" dirty="0"/>
          </a:p>
        </p:txBody>
      </p:sp>
      <p:grpSp>
        <p:nvGrpSpPr>
          <p:cNvPr id="6" name="Group 5"/>
          <p:cNvGrpSpPr/>
          <p:nvPr/>
        </p:nvGrpSpPr>
        <p:grpSpPr>
          <a:xfrm>
            <a:off x="1581912" y="2386584"/>
            <a:ext cx="8077200" cy="3962403"/>
            <a:chOff x="594360" y="1152144"/>
            <a:chExt cx="8077200" cy="3962403"/>
          </a:xfrm>
        </p:grpSpPr>
        <p:graphicFrame>
          <p:nvGraphicFramePr>
            <p:cNvPr id="4" name="Group 3"/>
            <p:cNvGraphicFramePr>
              <a:graphicFrameLocks/>
            </p:cNvGraphicFramePr>
            <p:nvPr>
              <p:extLst/>
            </p:nvPr>
          </p:nvGraphicFramePr>
          <p:xfrm>
            <a:off x="594360" y="1152144"/>
            <a:ext cx="4038600" cy="3962400"/>
          </p:xfrm>
          <a:graphic>
            <a:graphicData uri="http://schemas.openxmlformats.org/drawingml/2006/table">
              <a:tbl>
                <a:tblPr/>
                <a:tblGrid>
                  <a:gridCol w="1295400">
                    <a:extLst>
                      <a:ext uri="{9D8B030D-6E8A-4147-A177-3AD203B41FA5}">
                        <a16:colId xmlns:a16="http://schemas.microsoft.com/office/drawing/2014/main" val="40025836"/>
                      </a:ext>
                    </a:extLst>
                  </a:gridCol>
                  <a:gridCol w="2743200">
                    <a:extLst>
                      <a:ext uri="{9D8B030D-6E8A-4147-A177-3AD203B41FA5}">
                        <a16:colId xmlns:a16="http://schemas.microsoft.com/office/drawing/2014/main" val="2529085756"/>
                      </a:ext>
                    </a:extLst>
                  </a:gridCol>
                </a:tblGrid>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Assign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1217340"/>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33014268"/>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Difference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1969528"/>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Multiplication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81589675"/>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5709683"/>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Exponent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1900555"/>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Mod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7186671"/>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Dot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6677472"/>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Integer 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9896708"/>
                    </a:ext>
                  </a:extLst>
                </a:tr>
                <a:tr h="3499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Subset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9248713"/>
                    </a:ext>
                  </a:extLst>
                </a:tr>
              </a:tbl>
            </a:graphicData>
          </a:graphic>
        </p:graphicFrame>
        <p:graphicFrame>
          <p:nvGraphicFramePr>
            <p:cNvPr id="5" name="Group 38"/>
            <p:cNvGraphicFramePr>
              <a:graphicFrameLocks/>
            </p:cNvGraphicFramePr>
            <p:nvPr>
              <p:extLst/>
            </p:nvPr>
          </p:nvGraphicFramePr>
          <p:xfrm>
            <a:off x="4632960" y="1152144"/>
            <a:ext cx="4038600" cy="3962403"/>
          </p:xfrm>
          <a:graphic>
            <a:graphicData uri="http://schemas.openxmlformats.org/drawingml/2006/table">
              <a:tbl>
                <a:tblPr/>
                <a:tblGrid>
                  <a:gridCol w="1295400">
                    <a:extLst>
                      <a:ext uri="{9D8B030D-6E8A-4147-A177-3AD203B41FA5}">
                        <a16:colId xmlns:a16="http://schemas.microsoft.com/office/drawing/2014/main" val="688213145"/>
                      </a:ext>
                    </a:extLst>
                  </a:gridCol>
                  <a:gridCol w="2743200">
                    <a:extLst>
                      <a:ext uri="{9D8B030D-6E8A-4147-A177-3AD203B41FA5}">
                        <a16:colId xmlns:a16="http://schemas.microsoft.com/office/drawing/2014/main" val="3550550470"/>
                      </a:ext>
                    </a:extLst>
                  </a:gridCol>
                </a:tblGrid>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5871234"/>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4170497"/>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Less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9861862"/>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Greater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4126134"/>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Less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0526082"/>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Greater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92413157"/>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Not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3305100"/>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0582721"/>
                    </a:ext>
                  </a:extLst>
                </a:tr>
                <a:tr h="4402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Is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1907689"/>
                    </a:ext>
                  </a:extLst>
                </a:tr>
              </a:tbl>
            </a:graphicData>
          </a:graphic>
        </p:graphicFrame>
      </p:grpSp>
      <p:grpSp>
        <p:nvGrpSpPr>
          <p:cNvPr id="7" name="Group 6"/>
          <p:cNvGrpSpPr/>
          <p:nvPr/>
        </p:nvGrpSpPr>
        <p:grpSpPr>
          <a:xfrm>
            <a:off x="11146971" y="137611"/>
            <a:ext cx="909175" cy="795839"/>
            <a:chOff x="4408714" y="1905000"/>
            <a:chExt cx="3852930" cy="3390900"/>
          </a:xfrm>
        </p:grpSpPr>
        <p:pic>
          <p:nvPicPr>
            <p:cNvPr id="8" name="Picture 7"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9" name="Group 8"/>
            <p:cNvGrpSpPr/>
            <p:nvPr/>
          </p:nvGrpSpPr>
          <p:grpSpPr>
            <a:xfrm>
              <a:off x="5235953" y="2492565"/>
              <a:ext cx="3025691" cy="1682643"/>
              <a:chOff x="0" y="0"/>
              <a:chExt cx="3470696" cy="1852798"/>
            </a:xfrm>
          </p:grpSpPr>
          <p:pic>
            <p:nvPicPr>
              <p:cNvPr id="10" name="Picture 9"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1" name="Picture 10"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869689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Statistical </a:t>
            </a:r>
            <a:r>
              <a:rPr lang="en-US" b="1" dirty="0" smtClean="0"/>
              <a:t>features</a:t>
            </a:r>
            <a:endParaRPr lang="en-US" b="1" dirty="0"/>
          </a:p>
        </p:txBody>
      </p:sp>
      <p:sp>
        <p:nvSpPr>
          <p:cNvPr id="3" name="Content Placeholder 2"/>
          <p:cNvSpPr>
            <a:spLocks noGrp="1"/>
          </p:cNvSpPr>
          <p:nvPr>
            <p:ph idx="1"/>
          </p:nvPr>
        </p:nvSpPr>
        <p:spPr/>
        <p:txBody>
          <a:bodyPr>
            <a:normAutofit fontScale="85000" lnSpcReduction="20000"/>
          </a:bodyPr>
          <a:lstStyle/>
          <a:p>
            <a:r>
              <a:rPr lang="en-US" dirty="0"/>
              <a:t>R and its libraries implement a wide variety of statistical and graphical </a:t>
            </a:r>
            <a:r>
              <a:rPr lang="en-US" dirty="0" smtClean="0"/>
              <a:t>techniques</a:t>
            </a:r>
            <a:r>
              <a:rPr lang="tr-TR" dirty="0" smtClean="0"/>
              <a:t>:</a:t>
            </a:r>
          </a:p>
          <a:p>
            <a:pPr lvl="1"/>
            <a:r>
              <a:rPr lang="tr-TR" dirty="0" smtClean="0"/>
              <a:t>L</a:t>
            </a:r>
            <a:r>
              <a:rPr lang="en-US" dirty="0" err="1" smtClean="0"/>
              <a:t>inear</a:t>
            </a:r>
            <a:r>
              <a:rPr lang="en-US" dirty="0"/>
              <a:t> </a:t>
            </a:r>
            <a:r>
              <a:rPr lang="tr-TR" dirty="0"/>
              <a:t>&amp;</a:t>
            </a:r>
            <a:r>
              <a:rPr lang="en-US" dirty="0"/>
              <a:t> nonlinear modeling, </a:t>
            </a:r>
            <a:endParaRPr lang="tr-TR" dirty="0" smtClean="0"/>
          </a:p>
          <a:p>
            <a:pPr lvl="1"/>
            <a:r>
              <a:rPr lang="tr-TR" dirty="0" smtClean="0"/>
              <a:t>C</a:t>
            </a:r>
            <a:r>
              <a:rPr lang="en-US" dirty="0" err="1" smtClean="0"/>
              <a:t>lassical</a:t>
            </a:r>
            <a:r>
              <a:rPr lang="en-US" dirty="0" smtClean="0"/>
              <a:t> </a:t>
            </a:r>
            <a:r>
              <a:rPr lang="en-US" dirty="0"/>
              <a:t>statistical tests, </a:t>
            </a:r>
            <a:endParaRPr lang="tr-TR" dirty="0" smtClean="0"/>
          </a:p>
          <a:p>
            <a:pPr lvl="1"/>
            <a:r>
              <a:rPr lang="tr-TR" dirty="0" smtClean="0"/>
              <a:t>T</a:t>
            </a:r>
            <a:r>
              <a:rPr lang="en-US" dirty="0" err="1" smtClean="0"/>
              <a:t>ime</a:t>
            </a:r>
            <a:r>
              <a:rPr lang="en-US" dirty="0" smtClean="0"/>
              <a:t>-series </a:t>
            </a:r>
            <a:r>
              <a:rPr lang="en-US" dirty="0"/>
              <a:t>analysis, </a:t>
            </a:r>
            <a:endParaRPr lang="tr-TR" dirty="0" smtClean="0"/>
          </a:p>
          <a:p>
            <a:pPr lvl="1"/>
            <a:r>
              <a:rPr lang="tr-TR" dirty="0" smtClean="0"/>
              <a:t>C</a:t>
            </a:r>
            <a:r>
              <a:rPr lang="en-US" dirty="0" err="1" smtClean="0"/>
              <a:t>lassification</a:t>
            </a:r>
            <a:r>
              <a:rPr lang="en-US" dirty="0"/>
              <a:t>, </a:t>
            </a:r>
            <a:r>
              <a:rPr lang="en-US" dirty="0" smtClean="0"/>
              <a:t>clustering</a:t>
            </a:r>
            <a:endParaRPr lang="tr-TR" dirty="0"/>
          </a:p>
          <a:p>
            <a:pPr lvl="1"/>
            <a:r>
              <a:rPr lang="tr-TR" dirty="0" err="1" smtClean="0"/>
              <a:t>Neural</a:t>
            </a:r>
            <a:r>
              <a:rPr lang="tr-TR" dirty="0" smtClean="0"/>
              <a:t> Network, XGB, LGB, LSTM, </a:t>
            </a:r>
            <a:r>
              <a:rPr lang="tr-TR" dirty="0" err="1" smtClean="0"/>
              <a:t>etc</a:t>
            </a:r>
            <a:r>
              <a:rPr lang="tr-TR" dirty="0" smtClean="0"/>
              <a:t>…</a:t>
            </a:r>
          </a:p>
          <a:p>
            <a:pPr lvl="1"/>
            <a:r>
              <a:rPr lang="en-US" dirty="0" smtClean="0"/>
              <a:t>R </a:t>
            </a:r>
            <a:r>
              <a:rPr lang="en-US" dirty="0"/>
              <a:t>is easily extensible through functions and </a:t>
            </a:r>
            <a:r>
              <a:rPr lang="en-US" dirty="0" smtClean="0"/>
              <a:t>extensions</a:t>
            </a:r>
            <a:endParaRPr lang="tr-TR" dirty="0" smtClean="0"/>
          </a:p>
          <a:p>
            <a:pPr lvl="1"/>
            <a:r>
              <a:rPr lang="en-US" dirty="0" smtClean="0"/>
              <a:t>R </a:t>
            </a:r>
            <a:r>
              <a:rPr lang="en-US" dirty="0"/>
              <a:t>community is noted for its active contributions in terms of packages. </a:t>
            </a:r>
            <a:endParaRPr lang="tr-TR" dirty="0"/>
          </a:p>
          <a:p>
            <a:pPr lvl="1"/>
            <a:r>
              <a:rPr lang="en-US" dirty="0" smtClean="0"/>
              <a:t>Many </a:t>
            </a:r>
            <a:r>
              <a:rPr lang="en-US" dirty="0"/>
              <a:t>of R's standard functions are written in R itself, which makes it easy for users to follow the algorithmic choices made. </a:t>
            </a:r>
            <a:endParaRPr lang="tr-TR" dirty="0" smtClean="0"/>
          </a:p>
          <a:p>
            <a:pPr lvl="1"/>
            <a:r>
              <a:rPr lang="en-US" dirty="0" smtClean="0"/>
              <a:t>For </a:t>
            </a:r>
            <a:r>
              <a:rPr lang="en-US" dirty="0"/>
              <a:t>computationally intensive tasks, C, C++, and Fortran code can be linked and called at run time</a:t>
            </a:r>
            <a:r>
              <a:rPr lang="en-US" dirty="0" smtClean="0"/>
              <a:t>.</a:t>
            </a:r>
            <a:endParaRPr lang="tr-TR" dirty="0" smtClean="0"/>
          </a:p>
          <a:p>
            <a:pPr lvl="1"/>
            <a:r>
              <a:rPr lang="tr-TR" dirty="0" err="1" smtClean="0"/>
              <a:t>Static</a:t>
            </a:r>
            <a:r>
              <a:rPr lang="tr-TR" dirty="0" smtClean="0"/>
              <a:t> </a:t>
            </a:r>
            <a:r>
              <a:rPr lang="tr-TR" dirty="0" err="1" smtClean="0"/>
              <a:t>graphs</a:t>
            </a:r>
            <a:endParaRPr lang="tr-TR" dirty="0" smtClean="0"/>
          </a:p>
          <a:p>
            <a:pPr lvl="1"/>
            <a:r>
              <a:rPr lang="tr-TR" dirty="0" err="1" smtClean="0"/>
              <a:t>Dynamic</a:t>
            </a:r>
            <a:r>
              <a:rPr lang="tr-TR" dirty="0" smtClean="0"/>
              <a:t> </a:t>
            </a:r>
            <a:r>
              <a:rPr lang="tr-TR" dirty="0" err="1" smtClean="0"/>
              <a:t>graphs</a:t>
            </a:r>
            <a:r>
              <a:rPr lang="tr-TR" dirty="0" smtClean="0"/>
              <a:t> (</a:t>
            </a:r>
            <a:r>
              <a:rPr lang="tr-TR" dirty="0" err="1" smtClean="0"/>
              <a:t>including</a:t>
            </a:r>
            <a:r>
              <a:rPr lang="tr-TR" dirty="0" smtClean="0"/>
              <a:t> </a:t>
            </a:r>
            <a:r>
              <a:rPr lang="tr-TR" dirty="0" err="1" smtClean="0"/>
              <a:t>geospatial</a:t>
            </a:r>
            <a:r>
              <a:rPr lang="tr-TR" dirty="0" smtClean="0"/>
              <a:t>)</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2558369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Functions</a:t>
            </a:r>
            <a:endParaRPr lang="en-US" b="1"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a:t>functionname</a:t>
            </a:r>
            <a:r>
              <a:rPr lang="en-US" dirty="0"/>
              <a:t> &lt;- function(arg1, arg2, ... ){ </a:t>
            </a:r>
            <a:r>
              <a:rPr lang="en-US" sz="1600" dirty="0"/>
              <a:t># declare name of function and function arguments</a:t>
            </a:r>
          </a:p>
          <a:p>
            <a:pPr marL="0" indent="0">
              <a:buNone/>
            </a:pPr>
            <a:r>
              <a:rPr lang="tr-TR" dirty="0" smtClean="0"/>
              <a:t>	</a:t>
            </a:r>
            <a:r>
              <a:rPr lang="en-US" dirty="0" smtClean="0"/>
              <a:t>statements                                </a:t>
            </a:r>
            <a:r>
              <a:rPr lang="en-US" dirty="0"/>
              <a:t># declare statements</a:t>
            </a:r>
          </a:p>
          <a:p>
            <a:pPr marL="0" indent="0">
              <a:buNone/>
            </a:pPr>
            <a:r>
              <a:rPr lang="en-US" dirty="0" smtClean="0"/>
              <a:t> </a:t>
            </a:r>
            <a:r>
              <a:rPr lang="tr-TR" dirty="0" smtClean="0"/>
              <a:t>	</a:t>
            </a:r>
            <a:r>
              <a:rPr lang="en-US" dirty="0" smtClean="0"/>
              <a:t>return(object</a:t>
            </a:r>
            <a:r>
              <a:rPr lang="en-US" dirty="0"/>
              <a:t>)                            # declare object data type</a:t>
            </a:r>
          </a:p>
          <a:p>
            <a:pPr marL="0" indent="0">
              <a:buNone/>
            </a:pPr>
            <a:r>
              <a:rPr lang="en-US" dirty="0" smtClean="0"/>
              <a:t>}</a:t>
            </a:r>
            <a:endParaRPr lang="tr-TR" dirty="0" smtClean="0"/>
          </a:p>
          <a:p>
            <a:pPr marL="0" indent="0">
              <a:buNone/>
            </a:pPr>
            <a:endParaRPr lang="tr-TR" dirty="0"/>
          </a:p>
          <a:p>
            <a:pPr marL="0" indent="0">
              <a:buNone/>
            </a:pPr>
            <a:endParaRPr lang="tr-TR" dirty="0" smtClean="0"/>
          </a:p>
          <a:p>
            <a:pPr marL="0" indent="0">
              <a:buNone/>
            </a:pPr>
            <a:r>
              <a:rPr lang="tr-TR" dirty="0" err="1" smtClean="0"/>
              <a:t>Ex</a:t>
            </a:r>
            <a:r>
              <a:rPr lang="tr-TR" dirty="0" smtClean="0"/>
              <a:t>:</a:t>
            </a:r>
          </a:p>
          <a:p>
            <a:pPr marL="0" indent="0">
              <a:buNone/>
            </a:pPr>
            <a:r>
              <a:rPr lang="en-US" dirty="0" err="1" smtClean="0"/>
              <a:t>sumofsquares</a:t>
            </a:r>
            <a:r>
              <a:rPr lang="en-US" dirty="0" smtClean="0"/>
              <a:t> </a:t>
            </a:r>
            <a:r>
              <a:rPr lang="en-US" dirty="0"/>
              <a:t>&lt;- function(x</a:t>
            </a:r>
            <a:r>
              <a:rPr lang="en-US" dirty="0" smtClean="0"/>
              <a:t>)</a:t>
            </a:r>
            <a:r>
              <a:rPr lang="tr-TR" dirty="0" smtClean="0"/>
              <a:t> </a:t>
            </a:r>
            <a:r>
              <a:rPr lang="en-US" dirty="0" smtClean="0"/>
              <a:t>{ </a:t>
            </a:r>
            <a:r>
              <a:rPr lang="en-US" sz="2200" dirty="0"/>
              <a:t># a user-created function</a:t>
            </a:r>
            <a:endParaRPr lang="en-US" dirty="0"/>
          </a:p>
          <a:p>
            <a:pPr marL="0" indent="0">
              <a:buNone/>
            </a:pPr>
            <a:r>
              <a:rPr lang="en-US" dirty="0"/>
              <a:t>  return(sum(x^2))           </a:t>
            </a:r>
            <a:r>
              <a:rPr lang="en-US" sz="2200" dirty="0"/>
              <a:t># return the sum of squares of the elements of vector x</a:t>
            </a:r>
            <a:endParaRPr lang="en-US" dirty="0"/>
          </a:p>
          <a:p>
            <a:pPr marL="0" indent="0">
              <a:buNone/>
            </a:pPr>
            <a:r>
              <a:rPr lang="en-US" dirty="0"/>
              <a:t>}</a:t>
            </a:r>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2177154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722811"/>
          </a:xfrm>
        </p:spPr>
        <p:txBody>
          <a:bodyPr>
            <a:normAutofit/>
          </a:bodyPr>
          <a:lstStyle/>
          <a:p>
            <a:r>
              <a:rPr lang="tr-TR" dirty="0" smtClean="0"/>
              <a:t>Ajanda</a:t>
            </a:r>
            <a:endParaRPr lang="en-US" dirty="0"/>
          </a:p>
        </p:txBody>
      </p:sp>
      <p:sp>
        <p:nvSpPr>
          <p:cNvPr id="3" name="TextBox 2"/>
          <p:cNvSpPr txBox="1"/>
          <p:nvPr/>
        </p:nvSpPr>
        <p:spPr>
          <a:xfrm>
            <a:off x="1771129" y="1821419"/>
            <a:ext cx="9375842" cy="3213425"/>
          </a:xfrm>
          <a:prstGeom prst="rect">
            <a:avLst/>
          </a:prstGeom>
          <a:noFill/>
        </p:spPr>
        <p:txBody>
          <a:bodyPr wrap="square" lIns="0" tIns="0" rIns="0" bIns="0" rtlCol="0">
            <a:noAutofit/>
          </a:bodyPr>
          <a:lstStyle/>
          <a:p>
            <a:pPr marL="317487" indent="-317487">
              <a:lnSpc>
                <a:spcPct val="150000"/>
              </a:lnSpc>
              <a:buFont typeface="Wingdings" panose="05000000000000000000" pitchFamily="2" charset="2"/>
              <a:buChar char="Ø"/>
            </a:pPr>
            <a:r>
              <a:rPr lang="tr-TR" sz="2800" dirty="0" smtClean="0"/>
              <a:t>Tanışma</a:t>
            </a:r>
          </a:p>
          <a:p>
            <a:pPr marL="317487" indent="-317487">
              <a:lnSpc>
                <a:spcPct val="150000"/>
              </a:lnSpc>
              <a:buFont typeface="Wingdings" panose="05000000000000000000" pitchFamily="2" charset="2"/>
              <a:buChar char="Ø"/>
            </a:pPr>
            <a:r>
              <a:rPr lang="tr-TR" sz="2800" dirty="0" smtClean="0"/>
              <a:t>Data </a:t>
            </a:r>
            <a:r>
              <a:rPr lang="tr-TR" sz="2800" dirty="0" err="1" smtClean="0"/>
              <a:t>Structures</a:t>
            </a:r>
            <a:r>
              <a:rPr lang="tr-TR" sz="2800" dirty="0" smtClean="0"/>
              <a:t> </a:t>
            </a:r>
            <a:r>
              <a:rPr lang="tr-TR" sz="2800" dirty="0" smtClean="0"/>
              <a:t>/ </a:t>
            </a:r>
            <a:r>
              <a:rPr lang="tr-TR" sz="2800" dirty="0" err="1" smtClean="0"/>
              <a:t>Visualization</a:t>
            </a:r>
            <a:endParaRPr lang="tr-TR" sz="2800" dirty="0" smtClean="0"/>
          </a:p>
          <a:p>
            <a:pPr marL="317487" indent="-317487">
              <a:lnSpc>
                <a:spcPct val="150000"/>
              </a:lnSpc>
              <a:buFont typeface="Wingdings" panose="05000000000000000000" pitchFamily="2" charset="2"/>
              <a:buChar char="Ø"/>
            </a:pPr>
            <a:r>
              <a:rPr lang="tr-TR" sz="2800" dirty="0" smtClean="0"/>
              <a:t>Data </a:t>
            </a:r>
            <a:r>
              <a:rPr lang="tr-TR" sz="2800" dirty="0" err="1" smtClean="0"/>
              <a:t>Preprocessing</a:t>
            </a:r>
            <a:endParaRPr lang="tr-TR" sz="2800" dirty="0" smtClean="0"/>
          </a:p>
          <a:p>
            <a:pPr marL="317487" indent="-317487">
              <a:lnSpc>
                <a:spcPct val="150000"/>
              </a:lnSpc>
              <a:buFont typeface="Wingdings" panose="05000000000000000000" pitchFamily="2" charset="2"/>
              <a:buChar char="Ø"/>
            </a:pPr>
            <a:r>
              <a:rPr lang="tr-TR" sz="2800" dirty="0" smtClean="0"/>
              <a:t>Break</a:t>
            </a:r>
            <a:endParaRPr lang="tr-TR" sz="2800" dirty="0" smtClean="0"/>
          </a:p>
          <a:p>
            <a:pPr marL="317487" indent="-317487">
              <a:lnSpc>
                <a:spcPct val="150000"/>
              </a:lnSpc>
              <a:buFont typeface="Wingdings" panose="05000000000000000000" pitchFamily="2" charset="2"/>
              <a:buChar char="Ø"/>
            </a:pPr>
            <a:r>
              <a:rPr lang="tr-TR" sz="2800" dirty="0" err="1" smtClean="0"/>
              <a:t>Most</a:t>
            </a:r>
            <a:r>
              <a:rPr lang="tr-TR" sz="2800" dirty="0" smtClean="0"/>
              <a:t> </a:t>
            </a:r>
            <a:r>
              <a:rPr lang="tr-TR" sz="2800" dirty="0" err="1" smtClean="0"/>
              <a:t>Common</a:t>
            </a:r>
            <a:r>
              <a:rPr lang="tr-TR" sz="2800" dirty="0" smtClean="0"/>
              <a:t> </a:t>
            </a:r>
            <a:r>
              <a:rPr lang="tr-TR" sz="2800" dirty="0" err="1" smtClean="0"/>
              <a:t>Softwares</a:t>
            </a:r>
            <a:r>
              <a:rPr lang="tr-TR" sz="2800" dirty="0" smtClean="0"/>
              <a:t> </a:t>
            </a:r>
            <a:r>
              <a:rPr lang="tr-TR" sz="2800" dirty="0" err="1" smtClean="0"/>
              <a:t>Used</a:t>
            </a:r>
            <a:r>
              <a:rPr lang="tr-TR" sz="2800" dirty="0" smtClean="0"/>
              <a:t> in Data </a:t>
            </a:r>
            <a:r>
              <a:rPr lang="tr-TR" sz="2800" dirty="0" err="1" smtClean="0"/>
              <a:t>Science</a:t>
            </a:r>
            <a:r>
              <a:rPr lang="tr-TR" sz="2800" dirty="0" smtClean="0"/>
              <a:t> </a:t>
            </a:r>
            <a:r>
              <a:rPr lang="tr-TR" sz="2800" dirty="0" smtClean="0"/>
              <a:t>– R &amp; </a:t>
            </a:r>
            <a:r>
              <a:rPr lang="tr-TR" sz="2800" dirty="0" err="1" smtClean="0"/>
              <a:t>Python</a:t>
            </a:r>
            <a:endParaRPr lang="tr-TR" sz="2800" dirty="0" smtClean="0"/>
          </a:p>
          <a:p>
            <a:pPr marL="317487" indent="-317487">
              <a:lnSpc>
                <a:spcPct val="150000"/>
              </a:lnSpc>
              <a:buFont typeface="Wingdings" panose="05000000000000000000" pitchFamily="2" charset="2"/>
              <a:buChar char="Ø"/>
            </a:pPr>
            <a:r>
              <a:rPr lang="tr-TR" sz="2800" dirty="0" err="1" smtClean="0"/>
              <a:t>Questions</a:t>
            </a:r>
            <a:r>
              <a:rPr lang="tr-TR" sz="2800" dirty="0" smtClean="0"/>
              <a:t> / </a:t>
            </a:r>
            <a:r>
              <a:rPr lang="tr-TR" sz="2800" dirty="0" err="1" smtClean="0"/>
              <a:t>Answers</a:t>
            </a:r>
            <a:endParaRPr lang="en-US" sz="2800"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026873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Packages</a:t>
            </a:r>
            <a:endParaRPr lang="en-US" b="1" dirty="0"/>
          </a:p>
        </p:txBody>
      </p:sp>
      <p:sp>
        <p:nvSpPr>
          <p:cNvPr id="3" name="Content Placeholder 2"/>
          <p:cNvSpPr>
            <a:spLocks noGrp="1"/>
          </p:cNvSpPr>
          <p:nvPr>
            <p:ph idx="1"/>
          </p:nvPr>
        </p:nvSpPr>
        <p:spPr/>
        <p:txBody>
          <a:bodyPr/>
          <a:lstStyle/>
          <a:p>
            <a:r>
              <a:rPr lang="en-US" dirty="0"/>
              <a:t>12506 available packages</a:t>
            </a:r>
            <a:r>
              <a:rPr lang="tr-TR" dirty="0"/>
              <a:t> (</a:t>
            </a:r>
            <a:r>
              <a:rPr lang="tr-TR" dirty="0" err="1"/>
              <a:t>by</a:t>
            </a:r>
            <a:r>
              <a:rPr lang="tr-TR" dirty="0"/>
              <a:t> </a:t>
            </a:r>
            <a:r>
              <a:rPr lang="tr-TR" dirty="0" err="1"/>
              <a:t>now</a:t>
            </a:r>
            <a:r>
              <a:rPr lang="tr-TR" dirty="0" smtClean="0"/>
              <a:t>)</a:t>
            </a:r>
          </a:p>
          <a:p>
            <a:r>
              <a:rPr lang="en-US" dirty="0"/>
              <a:t>R is a programming language, so its abilities can easily be extended through the use of user-defined functions. A large collection of user-contributed functions and packages can be found in CRAN's Contributed Packages</a:t>
            </a:r>
            <a:r>
              <a:rPr lang="en-US" dirty="0" smtClean="0"/>
              <a:t>.</a:t>
            </a:r>
            <a:endParaRPr lang="tr-TR" dirty="0" smtClean="0"/>
          </a:p>
          <a:p>
            <a:r>
              <a:rPr lang="tr-TR" dirty="0" err="1" smtClean="0"/>
              <a:t>You</a:t>
            </a:r>
            <a:r>
              <a:rPr lang="tr-TR" dirty="0" smtClean="0"/>
              <a:t> can </a:t>
            </a:r>
            <a:r>
              <a:rPr lang="tr-TR" dirty="0" err="1" smtClean="0"/>
              <a:t>create</a:t>
            </a:r>
            <a:r>
              <a:rPr lang="tr-TR" dirty="0" smtClean="0"/>
              <a:t> </a:t>
            </a:r>
            <a:r>
              <a:rPr lang="tr-TR" dirty="0" err="1" smtClean="0"/>
              <a:t>your</a:t>
            </a:r>
            <a:r>
              <a:rPr lang="tr-TR" dirty="0" smtClean="0"/>
              <a:t> </a:t>
            </a:r>
            <a:r>
              <a:rPr lang="tr-TR" dirty="0" err="1" smtClean="0"/>
              <a:t>own</a:t>
            </a:r>
            <a:r>
              <a:rPr lang="tr-TR" dirty="0" smtClean="0"/>
              <a:t> </a:t>
            </a:r>
            <a:r>
              <a:rPr lang="tr-TR" dirty="0" err="1" smtClean="0"/>
              <a:t>library</a:t>
            </a:r>
            <a:r>
              <a:rPr lang="tr-TR" dirty="0" smtClean="0"/>
              <a:t> !</a:t>
            </a:r>
          </a:p>
          <a:p>
            <a:r>
              <a:rPr lang="tr-TR" dirty="0" err="1" smtClean="0"/>
              <a:t>We</a:t>
            </a:r>
            <a:r>
              <a:rPr lang="tr-TR" dirty="0" smtClean="0"/>
              <a:t> </a:t>
            </a:r>
            <a:r>
              <a:rPr lang="tr-TR" dirty="0" err="1" smtClean="0"/>
              <a:t>have</a:t>
            </a:r>
            <a:r>
              <a:rPr lang="tr-TR" dirty="0" smtClean="0"/>
              <a:t> </a:t>
            </a:r>
            <a:r>
              <a:rPr lang="tr-TR" dirty="0" err="1" smtClean="0"/>
              <a:t>also</a:t>
            </a:r>
            <a:r>
              <a:rPr lang="tr-TR" dirty="0" smtClean="0"/>
              <a:t> </a:t>
            </a:r>
            <a:r>
              <a:rPr lang="tr-TR" dirty="0" err="1" smtClean="0"/>
              <a:t>some</a:t>
            </a:r>
            <a:r>
              <a:rPr lang="tr-TR" dirty="0" smtClean="0"/>
              <a:t> </a:t>
            </a:r>
            <a:r>
              <a:rPr lang="tr-TR" dirty="0" err="1" smtClean="0"/>
              <a:t>Turkish</a:t>
            </a:r>
            <a:r>
              <a:rPr lang="tr-TR" dirty="0" smtClean="0"/>
              <a:t> </a:t>
            </a:r>
            <a:r>
              <a:rPr lang="tr-TR" dirty="0" err="1" smtClean="0"/>
              <a:t>package</a:t>
            </a:r>
            <a:r>
              <a:rPr lang="tr-TR" dirty="0" smtClean="0"/>
              <a:t> </a:t>
            </a:r>
            <a:r>
              <a:rPr lang="tr-TR" dirty="0" err="1" smtClean="0"/>
              <a:t>writers</a:t>
            </a:r>
            <a:r>
              <a:rPr lang="tr-TR" dirty="0"/>
              <a:t>!</a:t>
            </a:r>
            <a:endParaRPr lang="en-US" dirty="0"/>
          </a:p>
          <a:p>
            <a:endParaRPr lang="en-US" dirty="0"/>
          </a:p>
          <a:p>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007258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Programming</a:t>
            </a:r>
            <a:endParaRPr lang="en-US" b="1" dirty="0"/>
          </a:p>
        </p:txBody>
      </p:sp>
      <p:pic>
        <p:nvPicPr>
          <p:cNvPr id="6146" name="Picture 2" descr="R Interview Questions - R Programming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876" y="1407224"/>
            <a:ext cx="7305027" cy="48468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 Control Statements - r programming interview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 y="1615528"/>
            <a:ext cx="3724656" cy="401762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4499876" y="1407224"/>
            <a:ext cx="1315708" cy="6867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8" name="Group 7"/>
            <p:cNvGrpSpPr/>
            <p:nvPr/>
          </p:nvGrpSpPr>
          <p:grpSpPr>
            <a:xfrm>
              <a:off x="5235953" y="2492565"/>
              <a:ext cx="3025691" cy="1682643"/>
              <a:chOff x="0" y="0"/>
              <a:chExt cx="3470696" cy="1852798"/>
            </a:xfrm>
          </p:grpSpPr>
          <p:pic>
            <p:nvPicPr>
              <p:cNvPr id="9" name="Picture 8"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0" name="Picture 9"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
        <p:nvSpPr>
          <p:cNvPr id="3" name="TextBox 2"/>
          <p:cNvSpPr txBox="1"/>
          <p:nvPr/>
        </p:nvSpPr>
        <p:spPr>
          <a:xfrm rot="259979">
            <a:off x="3376128" y="5959789"/>
            <a:ext cx="2543907" cy="369332"/>
          </a:xfrm>
          <a:prstGeom prst="rect">
            <a:avLst/>
          </a:prstGeom>
          <a:noFill/>
        </p:spPr>
        <p:txBody>
          <a:bodyPr wrap="square" rtlCol="0">
            <a:spAutoFit/>
          </a:bodyPr>
          <a:lstStyle/>
          <a:p>
            <a:r>
              <a:rPr lang="tr-TR" b="1" dirty="0" err="1" smtClean="0"/>
              <a:t>Try</a:t>
            </a:r>
            <a:r>
              <a:rPr lang="tr-TR" b="1" dirty="0" smtClean="0"/>
              <a:t> </a:t>
            </a:r>
            <a:r>
              <a:rPr lang="tr-TR" b="1" dirty="0" err="1" smtClean="0"/>
              <a:t>Linear</a:t>
            </a:r>
            <a:r>
              <a:rPr lang="tr-TR" b="1" dirty="0" smtClean="0"/>
              <a:t> Programming!</a:t>
            </a:r>
            <a:endParaRPr lang="en-US" b="1" dirty="0"/>
          </a:p>
        </p:txBody>
      </p:sp>
      <p:sp>
        <p:nvSpPr>
          <p:cNvPr id="13" name="TextBox 12"/>
          <p:cNvSpPr txBox="1"/>
          <p:nvPr/>
        </p:nvSpPr>
        <p:spPr>
          <a:xfrm rot="259979">
            <a:off x="4928570" y="1101598"/>
            <a:ext cx="1964701" cy="369332"/>
          </a:xfrm>
          <a:prstGeom prst="rect">
            <a:avLst/>
          </a:prstGeom>
          <a:noFill/>
        </p:spPr>
        <p:txBody>
          <a:bodyPr wrap="square" rtlCol="0">
            <a:spAutoFit/>
          </a:bodyPr>
          <a:lstStyle/>
          <a:p>
            <a:r>
              <a:rPr lang="tr-TR" b="1" dirty="0" err="1" smtClean="0"/>
              <a:t>Runs</a:t>
            </a:r>
            <a:r>
              <a:rPr lang="tr-TR" b="1" dirty="0" smtClean="0"/>
              <a:t> on </a:t>
            </a:r>
            <a:r>
              <a:rPr lang="tr-TR" b="1" dirty="0" err="1" smtClean="0"/>
              <a:t>memory</a:t>
            </a:r>
            <a:r>
              <a:rPr lang="tr-TR" b="1" dirty="0" smtClean="0"/>
              <a:t> !</a:t>
            </a:r>
            <a:endParaRPr lang="en-US" b="1" dirty="0"/>
          </a:p>
        </p:txBody>
      </p:sp>
    </p:spTree>
    <p:extLst>
      <p:ext uri="{BB962C8B-B14F-4D97-AF65-F5344CB8AC3E}">
        <p14:creationId xmlns:p14="http://schemas.microsoft.com/office/powerpoint/2010/main" val="1394967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Apply</a:t>
            </a:r>
            <a:r>
              <a:rPr lang="tr-TR" b="1" dirty="0" smtClean="0"/>
              <a:t> </a:t>
            </a:r>
            <a:r>
              <a:rPr lang="tr-TR" b="1" dirty="0" err="1" smtClean="0"/>
              <a:t>Family</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err="1" smtClean="0"/>
              <a:t>lapply</a:t>
            </a:r>
            <a:endParaRPr lang="en-US" b="1" dirty="0" smtClean="0"/>
          </a:p>
          <a:p>
            <a:pPr lvl="1"/>
            <a:r>
              <a:rPr lang="en-US" dirty="0" smtClean="0"/>
              <a:t>To each element of the list li, the function </a:t>
            </a:r>
            <a:r>
              <a:rPr lang="en-US" dirty="0" err="1" smtClean="0"/>
              <a:t>function</a:t>
            </a:r>
            <a:r>
              <a:rPr lang="en-US" dirty="0" smtClean="0"/>
              <a:t> is applied. </a:t>
            </a:r>
          </a:p>
          <a:p>
            <a:pPr lvl="1"/>
            <a:r>
              <a:rPr lang="en-US" dirty="0" smtClean="0"/>
              <a:t>The </a:t>
            </a:r>
            <a:r>
              <a:rPr lang="en-US" dirty="0"/>
              <a:t>result is a list whose elements are the individual function results</a:t>
            </a:r>
            <a:r>
              <a:rPr lang="en-US" dirty="0" smtClean="0"/>
              <a:t>.</a:t>
            </a:r>
            <a:endParaRPr lang="tr-TR" dirty="0" smtClean="0"/>
          </a:p>
          <a:p>
            <a:r>
              <a:rPr lang="en-US" b="1" dirty="0" err="1" smtClean="0"/>
              <a:t>sapply</a:t>
            </a:r>
            <a:endParaRPr lang="en-US" b="1" dirty="0"/>
          </a:p>
          <a:p>
            <a:pPr lvl="1"/>
            <a:r>
              <a:rPr lang="en-US" dirty="0"/>
              <a:t>Like apply, but tries to simplify the result, by converting it into a vector or array of appropriate </a:t>
            </a:r>
            <a:r>
              <a:rPr lang="en-US" dirty="0" smtClean="0"/>
              <a:t>size</a:t>
            </a:r>
            <a:endParaRPr lang="tr-TR" dirty="0" smtClean="0"/>
          </a:p>
          <a:p>
            <a:r>
              <a:rPr lang="en-US" b="1" dirty="0" smtClean="0"/>
              <a:t>apply</a:t>
            </a:r>
            <a:endParaRPr lang="en-US" b="1" dirty="0"/>
          </a:p>
          <a:p>
            <a:pPr lvl="1"/>
            <a:r>
              <a:rPr lang="en-US" dirty="0"/>
              <a:t>Apply the function </a:t>
            </a:r>
            <a:r>
              <a:rPr lang="en-US" dirty="0" err="1"/>
              <a:t>fct</a:t>
            </a:r>
            <a:r>
              <a:rPr lang="en-US" dirty="0"/>
              <a:t> along some dimensions of the array </a:t>
            </a:r>
            <a:r>
              <a:rPr lang="en-US" dirty="0" err="1"/>
              <a:t>arr</a:t>
            </a:r>
            <a:r>
              <a:rPr lang="en-US" dirty="0"/>
              <a:t>, according to margin, and return a vector or array of the appropriate size.</a:t>
            </a:r>
          </a:p>
          <a:p>
            <a:r>
              <a:rPr lang="tr-TR" b="1" dirty="0" err="1"/>
              <a:t>m</a:t>
            </a:r>
            <a:r>
              <a:rPr lang="tr-TR" b="1" dirty="0" err="1" smtClean="0"/>
              <a:t>apply</a:t>
            </a:r>
            <a:endParaRPr lang="tr-TR" b="1" dirty="0" smtClean="0"/>
          </a:p>
          <a:p>
            <a:pPr lvl="1"/>
            <a:r>
              <a:rPr lang="en-US" dirty="0"/>
              <a:t>The </a:t>
            </a:r>
            <a:r>
              <a:rPr lang="en-US" dirty="0" err="1"/>
              <a:t>mapply</a:t>
            </a:r>
            <a:r>
              <a:rPr lang="en-US" dirty="0"/>
              <a:t>() function stands for ‘multivariate’ apply. Its purpose is to be able to </a:t>
            </a:r>
            <a:r>
              <a:rPr lang="en-US" dirty="0" err="1"/>
              <a:t>vectorize</a:t>
            </a:r>
            <a:r>
              <a:rPr lang="en-US" dirty="0"/>
              <a:t> arguments to a function that is not usually accepting vectors as arguments</a:t>
            </a:r>
            <a:r>
              <a:rPr lang="en-US" dirty="0" smtClean="0"/>
              <a:t>.</a:t>
            </a:r>
            <a:endParaRPr lang="tr-TR" dirty="0" smtClean="0"/>
          </a:p>
          <a:p>
            <a:r>
              <a:rPr lang="en-US" b="1" dirty="0" err="1" smtClean="0"/>
              <a:t>tapply</a:t>
            </a:r>
            <a:r>
              <a:rPr lang="tr-TR" b="1" dirty="0" smtClean="0"/>
              <a:t>, </a:t>
            </a:r>
            <a:r>
              <a:rPr lang="tr-TR" b="1" dirty="0" err="1" smtClean="0"/>
              <a:t>vapply</a:t>
            </a:r>
            <a:r>
              <a:rPr lang="tr-TR" b="1" dirty="0" smtClean="0"/>
              <a:t>..</a:t>
            </a:r>
          </a:p>
          <a:p>
            <a:endParaRPr lang="en-US" dirty="0"/>
          </a:p>
          <a:p>
            <a:endParaRPr lang="en-US" dirty="0"/>
          </a:p>
          <a:p>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9212365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Pipe</a:t>
            </a:r>
            <a:r>
              <a:rPr lang="tr-TR" b="1" dirty="0" smtClean="0"/>
              <a:t> </a:t>
            </a:r>
            <a:r>
              <a:rPr lang="tr-TR" b="1" dirty="0" err="1" smtClean="0"/>
              <a:t>Operator</a:t>
            </a:r>
            <a:endParaRPr lang="en-US" b="1" dirty="0"/>
          </a:p>
        </p:txBody>
      </p:sp>
      <p:sp>
        <p:nvSpPr>
          <p:cNvPr id="3" name="Content Placeholder 2"/>
          <p:cNvSpPr>
            <a:spLocks noGrp="1"/>
          </p:cNvSpPr>
          <p:nvPr>
            <p:ph idx="1"/>
          </p:nvPr>
        </p:nvSpPr>
        <p:spPr/>
        <p:txBody>
          <a:bodyPr/>
          <a:lstStyle/>
          <a:p>
            <a:r>
              <a:rPr lang="en-US" dirty="0"/>
              <a:t>f(x) can be rewritten as x %&gt;% </a:t>
            </a:r>
            <a:r>
              <a:rPr lang="en-US" dirty="0" smtClean="0"/>
              <a:t>f</a:t>
            </a:r>
            <a:endParaRPr lang="tr-TR" dirty="0" smtClean="0"/>
          </a:p>
          <a:p>
            <a:r>
              <a:rPr lang="en-US" dirty="0"/>
              <a:t># Compute the logarithm of `x` </a:t>
            </a:r>
            <a:endParaRPr lang="tr-TR" dirty="0" smtClean="0"/>
          </a:p>
          <a:p>
            <a:pPr lvl="1"/>
            <a:r>
              <a:rPr lang="en-US" dirty="0" smtClean="0"/>
              <a:t>log(x</a:t>
            </a:r>
            <a:r>
              <a:rPr lang="en-US" dirty="0"/>
              <a:t>) </a:t>
            </a:r>
            <a:r>
              <a:rPr lang="tr-TR" dirty="0" smtClean="0"/>
              <a:t>  -   </a:t>
            </a:r>
            <a:r>
              <a:rPr lang="en-US" dirty="0"/>
              <a:t>x %&gt;% log</a:t>
            </a:r>
            <a:r>
              <a:rPr lang="en-US" dirty="0" smtClean="0"/>
              <a:t>()</a:t>
            </a:r>
            <a:endParaRPr lang="tr-TR" dirty="0" smtClean="0"/>
          </a:p>
          <a:p>
            <a:pPr lvl="1"/>
            <a:endParaRPr lang="tr-TR" dirty="0"/>
          </a:p>
          <a:p>
            <a:r>
              <a:rPr lang="en-US" dirty="0"/>
              <a:t>iris %&gt;% subset(</a:t>
            </a:r>
            <a:r>
              <a:rPr lang="en-US" dirty="0" err="1"/>
              <a:t>Sepal.Length</a:t>
            </a:r>
            <a:r>
              <a:rPr lang="en-US" dirty="0"/>
              <a:t> &gt; mean(</a:t>
            </a:r>
            <a:r>
              <a:rPr lang="en-US" dirty="0" err="1"/>
              <a:t>Sepal.Length</a:t>
            </a:r>
            <a:r>
              <a:rPr lang="en-US" dirty="0"/>
              <a:t>)) %$% </a:t>
            </a:r>
            <a:r>
              <a:rPr lang="en-US" dirty="0" err="1"/>
              <a:t>cor</a:t>
            </a:r>
            <a:r>
              <a:rPr lang="en-US" dirty="0"/>
              <a:t>(</a:t>
            </a:r>
            <a:r>
              <a:rPr lang="en-US" dirty="0" err="1"/>
              <a:t>Sepal.Length</a:t>
            </a:r>
            <a:r>
              <a:rPr lang="en-US" dirty="0"/>
              <a:t>, </a:t>
            </a:r>
            <a:r>
              <a:rPr lang="en-US" dirty="0" err="1"/>
              <a:t>Sepal.Width</a:t>
            </a:r>
            <a:r>
              <a:rPr lang="en-US" dirty="0" smtClean="0"/>
              <a:t>)</a:t>
            </a:r>
            <a:endParaRPr lang="tr-TR" dirty="0" smtClean="0"/>
          </a:p>
          <a:p>
            <a:endParaRPr lang="tr-TR" dirty="0"/>
          </a:p>
          <a:p>
            <a:r>
              <a:rPr lang="en-US" dirty="0" err="1"/>
              <a:t>data.frame</a:t>
            </a:r>
            <a:r>
              <a:rPr lang="en-US" dirty="0"/>
              <a:t>(z = </a:t>
            </a:r>
            <a:r>
              <a:rPr lang="en-US" dirty="0" err="1"/>
              <a:t>rnorm</a:t>
            </a:r>
            <a:r>
              <a:rPr lang="en-US" dirty="0"/>
              <a:t>(100)) %$% </a:t>
            </a:r>
            <a:r>
              <a:rPr lang="en-US" dirty="0" err="1"/>
              <a:t>ts.plot</a:t>
            </a:r>
            <a:r>
              <a:rPr lang="en-US" dirty="0"/>
              <a:t>(z)</a:t>
            </a:r>
          </a:p>
        </p:txBody>
      </p:sp>
      <p:grpSp>
        <p:nvGrpSpPr>
          <p:cNvPr id="5" name="Group 4"/>
          <p:cNvGrpSpPr/>
          <p:nvPr/>
        </p:nvGrpSpPr>
        <p:grpSpPr>
          <a:xfrm>
            <a:off x="11146971" y="137611"/>
            <a:ext cx="909175" cy="795839"/>
            <a:chOff x="4408714" y="1905000"/>
            <a:chExt cx="3852930" cy="3390900"/>
          </a:xfrm>
        </p:grpSpPr>
        <p:pic>
          <p:nvPicPr>
            <p:cNvPr id="6" name="Picture 5"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7" name="Group 6"/>
            <p:cNvGrpSpPr/>
            <p:nvPr/>
          </p:nvGrpSpPr>
          <p:grpSpPr>
            <a:xfrm>
              <a:off x="5235953" y="2492565"/>
              <a:ext cx="3025691" cy="1682643"/>
              <a:chOff x="0" y="0"/>
              <a:chExt cx="3470696" cy="1852798"/>
            </a:xfrm>
          </p:grpSpPr>
          <p:pic>
            <p:nvPicPr>
              <p:cNvPr id="8" name="Picture 7"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9" name="Picture 8"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978016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err="1" smtClean="0"/>
              <a:t>Packages</a:t>
            </a:r>
            <a:endParaRPr lang="en-US" b="1" dirty="0"/>
          </a:p>
        </p:txBody>
      </p:sp>
      <p:sp>
        <p:nvSpPr>
          <p:cNvPr id="3" name="Content Placeholder 2"/>
          <p:cNvSpPr>
            <a:spLocks noGrp="1"/>
          </p:cNvSpPr>
          <p:nvPr>
            <p:ph idx="1"/>
          </p:nvPr>
        </p:nvSpPr>
        <p:spPr/>
        <p:txBody>
          <a:bodyPr/>
          <a:lstStyle/>
          <a:p>
            <a:r>
              <a:rPr lang="en-US" dirty="0" err="1"/>
              <a:t>RMySQL</a:t>
            </a:r>
            <a:r>
              <a:rPr lang="en-US" dirty="0"/>
              <a:t>, </a:t>
            </a:r>
            <a:r>
              <a:rPr lang="en-US" dirty="0" err="1"/>
              <a:t>RPostgresSQL</a:t>
            </a:r>
            <a:r>
              <a:rPr lang="en-US" dirty="0"/>
              <a:t>, </a:t>
            </a:r>
            <a:r>
              <a:rPr lang="en-US" dirty="0" err="1" smtClean="0"/>
              <a:t>RSQLite</a:t>
            </a:r>
            <a:r>
              <a:rPr lang="tr-TR" dirty="0" smtClean="0"/>
              <a:t>, </a:t>
            </a:r>
            <a:r>
              <a:rPr lang="tr-TR" dirty="0" err="1" smtClean="0"/>
              <a:t>Rhadoop</a:t>
            </a:r>
            <a:r>
              <a:rPr lang="tr-TR" dirty="0" smtClean="0"/>
              <a:t>, </a:t>
            </a:r>
            <a:r>
              <a:rPr lang="tr-TR" dirty="0" err="1" smtClean="0"/>
              <a:t>SparkR</a:t>
            </a:r>
            <a:r>
              <a:rPr lang="tr-TR" dirty="0" smtClean="0"/>
              <a:t>, </a:t>
            </a:r>
            <a:r>
              <a:rPr lang="tr-TR" dirty="0" err="1" smtClean="0"/>
              <a:t>RODBC,mongolite</a:t>
            </a:r>
            <a:r>
              <a:rPr lang="tr-TR" dirty="0" smtClean="0"/>
              <a:t>, </a:t>
            </a:r>
            <a:r>
              <a:rPr lang="tr-TR" dirty="0" err="1" smtClean="0"/>
              <a:t>rmongodb</a:t>
            </a:r>
            <a:r>
              <a:rPr lang="tr-TR" dirty="0" smtClean="0"/>
              <a:t>, </a:t>
            </a:r>
            <a:r>
              <a:rPr lang="tr-TR" dirty="0" err="1" smtClean="0"/>
              <a:t>openxlsx</a:t>
            </a:r>
            <a:r>
              <a:rPr lang="tr-TR" dirty="0" smtClean="0"/>
              <a:t>…</a:t>
            </a:r>
          </a:p>
          <a:p>
            <a:r>
              <a:rPr lang="tr-TR" dirty="0" err="1"/>
              <a:t>h</a:t>
            </a:r>
            <a:r>
              <a:rPr lang="tr-TR" dirty="0" err="1" smtClean="0"/>
              <a:t>tmltools</a:t>
            </a:r>
            <a:r>
              <a:rPr lang="tr-TR" dirty="0" smtClean="0"/>
              <a:t>, </a:t>
            </a:r>
            <a:r>
              <a:rPr lang="tr-TR" dirty="0" err="1" smtClean="0"/>
              <a:t>dplyr</a:t>
            </a:r>
            <a:r>
              <a:rPr lang="tr-TR" dirty="0" smtClean="0"/>
              <a:t>, </a:t>
            </a:r>
            <a:r>
              <a:rPr lang="tr-TR" dirty="0" err="1" smtClean="0"/>
              <a:t>tidyr</a:t>
            </a:r>
            <a:r>
              <a:rPr lang="tr-TR" dirty="0" smtClean="0"/>
              <a:t>, </a:t>
            </a:r>
            <a:r>
              <a:rPr lang="tr-TR" dirty="0" err="1" smtClean="0"/>
              <a:t>lubridate</a:t>
            </a:r>
            <a:r>
              <a:rPr lang="tr-TR" dirty="0" smtClean="0"/>
              <a:t>…</a:t>
            </a:r>
          </a:p>
          <a:p>
            <a:r>
              <a:rPr lang="tr-TR" dirty="0" err="1"/>
              <a:t>c</a:t>
            </a:r>
            <a:r>
              <a:rPr lang="tr-TR" dirty="0" err="1" smtClean="0"/>
              <a:t>aret</a:t>
            </a:r>
            <a:r>
              <a:rPr lang="tr-TR" dirty="0" smtClean="0"/>
              <a:t>, H2o, </a:t>
            </a:r>
            <a:r>
              <a:rPr lang="tr-TR" dirty="0" err="1" smtClean="0"/>
              <a:t>tensorflow</a:t>
            </a:r>
            <a:r>
              <a:rPr lang="tr-TR" dirty="0" smtClean="0"/>
              <a:t>, </a:t>
            </a:r>
            <a:r>
              <a:rPr lang="tr-TR" dirty="0" err="1" smtClean="0"/>
              <a:t>keras</a:t>
            </a:r>
            <a:r>
              <a:rPr lang="tr-TR" dirty="0" smtClean="0"/>
              <a:t>, </a:t>
            </a:r>
            <a:r>
              <a:rPr lang="tr-TR" dirty="0" err="1" smtClean="0"/>
              <a:t>glm</a:t>
            </a:r>
            <a:r>
              <a:rPr lang="tr-TR" dirty="0" smtClean="0"/>
              <a:t>, </a:t>
            </a:r>
            <a:r>
              <a:rPr lang="tr-TR" dirty="0" err="1" smtClean="0"/>
              <a:t>randomforest</a:t>
            </a:r>
            <a:r>
              <a:rPr lang="tr-TR" dirty="0" smtClean="0"/>
              <a:t>, </a:t>
            </a:r>
            <a:r>
              <a:rPr lang="tr-TR" dirty="0" err="1" smtClean="0"/>
              <a:t>tm</a:t>
            </a:r>
            <a:r>
              <a:rPr lang="tr-TR" dirty="0" smtClean="0"/>
              <a:t>, </a:t>
            </a:r>
            <a:r>
              <a:rPr lang="tr-TR" dirty="0" err="1" smtClean="0"/>
              <a:t>survival</a:t>
            </a:r>
            <a:r>
              <a:rPr lang="tr-TR" dirty="0" smtClean="0"/>
              <a:t>, </a:t>
            </a:r>
            <a:r>
              <a:rPr lang="tr-TR" dirty="0" err="1" smtClean="0"/>
              <a:t>svm</a:t>
            </a:r>
            <a:r>
              <a:rPr lang="tr-TR" dirty="0" smtClean="0"/>
              <a:t>, e1071…</a:t>
            </a:r>
          </a:p>
          <a:p>
            <a:r>
              <a:rPr lang="tr-TR" dirty="0" smtClean="0"/>
              <a:t>ggplot2, </a:t>
            </a:r>
            <a:r>
              <a:rPr lang="tr-TR" dirty="0" err="1" smtClean="0"/>
              <a:t>plotly</a:t>
            </a:r>
            <a:r>
              <a:rPr lang="tr-TR" dirty="0" smtClean="0"/>
              <a:t>, </a:t>
            </a:r>
            <a:r>
              <a:rPr lang="tr-TR" dirty="0" err="1" smtClean="0"/>
              <a:t>highcharts</a:t>
            </a:r>
            <a:r>
              <a:rPr lang="tr-TR" dirty="0" smtClean="0"/>
              <a:t>, </a:t>
            </a:r>
            <a:r>
              <a:rPr lang="tr-TR" dirty="0" err="1" smtClean="0"/>
              <a:t>rhandsontable</a:t>
            </a:r>
            <a:r>
              <a:rPr lang="tr-TR" dirty="0" smtClean="0"/>
              <a:t>, </a:t>
            </a:r>
            <a:r>
              <a:rPr lang="tr-TR" dirty="0" err="1" smtClean="0"/>
              <a:t>amCharts</a:t>
            </a:r>
            <a:r>
              <a:rPr lang="tr-TR" dirty="0" smtClean="0"/>
              <a:t>, </a:t>
            </a:r>
            <a:r>
              <a:rPr lang="tr-TR" dirty="0" err="1" smtClean="0"/>
              <a:t>rCharts</a:t>
            </a:r>
            <a:r>
              <a:rPr lang="tr-TR" dirty="0" smtClean="0"/>
              <a:t>, </a:t>
            </a:r>
            <a:r>
              <a:rPr lang="tr-TR" dirty="0" err="1" smtClean="0"/>
              <a:t>leaflet</a:t>
            </a:r>
            <a:r>
              <a:rPr lang="tr-TR" dirty="0" smtClean="0"/>
              <a:t>, </a:t>
            </a:r>
            <a:r>
              <a:rPr lang="tr-TR" dirty="0" err="1" smtClean="0"/>
              <a:t>ggmap</a:t>
            </a:r>
            <a:r>
              <a:rPr lang="tr-TR" dirty="0" smtClean="0"/>
              <a:t>, </a:t>
            </a:r>
            <a:r>
              <a:rPr lang="tr-TR" dirty="0" err="1" smtClean="0"/>
              <a:t>googleVis</a:t>
            </a:r>
            <a:r>
              <a:rPr lang="tr-TR" dirty="0" smtClean="0"/>
              <a:t>, </a:t>
            </a:r>
            <a:r>
              <a:rPr lang="tr-TR" dirty="0" err="1" smtClean="0"/>
              <a:t>htmlwidgets</a:t>
            </a:r>
            <a:r>
              <a:rPr lang="tr-TR" dirty="0" smtClean="0"/>
              <a:t>, </a:t>
            </a:r>
            <a:r>
              <a:rPr lang="tr-TR" dirty="0" err="1" smtClean="0"/>
              <a:t>diagrammeR</a:t>
            </a:r>
            <a:r>
              <a:rPr lang="tr-TR" dirty="0" smtClean="0"/>
              <a:t>, </a:t>
            </a:r>
            <a:r>
              <a:rPr lang="tr-TR" dirty="0" err="1" smtClean="0"/>
              <a:t>threeJS</a:t>
            </a:r>
            <a:r>
              <a:rPr lang="tr-TR" dirty="0" smtClean="0"/>
              <a:t>, network3D, </a:t>
            </a:r>
            <a:r>
              <a:rPr lang="tr-TR" dirty="0" err="1" smtClean="0"/>
              <a:t>dygraphs</a:t>
            </a:r>
            <a:r>
              <a:rPr lang="tr-TR" dirty="0" smtClean="0"/>
              <a:t>, </a:t>
            </a:r>
            <a:r>
              <a:rPr lang="tr-TR" dirty="0" err="1" smtClean="0"/>
              <a:t>zoo</a:t>
            </a:r>
            <a:r>
              <a:rPr lang="tr-TR" dirty="0" smtClean="0"/>
              <a:t>, </a:t>
            </a:r>
            <a:r>
              <a:rPr lang="tr-TR" dirty="0" err="1" smtClean="0"/>
              <a:t>xts</a:t>
            </a:r>
            <a:r>
              <a:rPr lang="tr-TR" dirty="0" smtClean="0"/>
              <a:t>, </a:t>
            </a:r>
            <a:r>
              <a:rPr lang="tr-TR" dirty="0" err="1" smtClean="0"/>
              <a:t>quantmod</a:t>
            </a:r>
            <a:r>
              <a:rPr lang="tr-TR" dirty="0" smtClean="0"/>
              <a:t>…</a:t>
            </a:r>
          </a:p>
          <a:p>
            <a:r>
              <a:rPr lang="tr-TR" dirty="0" err="1" smtClean="0"/>
              <a:t>Rmarkdown</a:t>
            </a:r>
            <a:r>
              <a:rPr lang="tr-TR" dirty="0" smtClean="0"/>
              <a:t>, </a:t>
            </a:r>
            <a:r>
              <a:rPr lang="tr-TR" dirty="0" err="1" smtClean="0"/>
              <a:t>Shiny</a:t>
            </a:r>
            <a:r>
              <a:rPr lang="tr-TR" dirty="0" smtClean="0"/>
              <a:t>, XML, </a:t>
            </a:r>
            <a:r>
              <a:rPr lang="tr-TR" dirty="0" err="1" smtClean="0"/>
              <a:t>jsonlite</a:t>
            </a:r>
            <a:r>
              <a:rPr lang="tr-TR" dirty="0" smtClean="0"/>
              <a:t>, </a:t>
            </a:r>
            <a:r>
              <a:rPr lang="tr-TR" dirty="0" err="1" smtClean="0"/>
              <a:t>httr</a:t>
            </a:r>
            <a:r>
              <a:rPr lang="tr-TR" dirty="0" smtClean="0"/>
              <a:t>, </a:t>
            </a:r>
            <a:r>
              <a:rPr lang="tr-TR" dirty="0" err="1" smtClean="0"/>
              <a:t>xtable</a:t>
            </a:r>
            <a:r>
              <a:rPr lang="tr-TR" dirty="0" smtClean="0"/>
              <a:t>…</a:t>
            </a:r>
            <a:endParaRPr lang="en-US" dirty="0"/>
          </a:p>
        </p:txBody>
      </p:sp>
      <p:grpSp>
        <p:nvGrpSpPr>
          <p:cNvPr id="4" name="Group 3"/>
          <p:cNvGrpSpPr/>
          <p:nvPr/>
        </p:nvGrpSpPr>
        <p:grpSpPr>
          <a:xfrm>
            <a:off x="11146971" y="137611"/>
            <a:ext cx="909175" cy="795839"/>
            <a:chOff x="4408714" y="1905000"/>
            <a:chExt cx="3852930" cy="3390900"/>
          </a:xfrm>
        </p:grpSpPr>
        <p:pic>
          <p:nvPicPr>
            <p:cNvPr id="5" name="Picture 4"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6" name="Group 5"/>
            <p:cNvGrpSpPr/>
            <p:nvPr/>
          </p:nvGrpSpPr>
          <p:grpSpPr>
            <a:xfrm>
              <a:off x="5235953" y="2492565"/>
              <a:ext cx="3025691" cy="1682643"/>
              <a:chOff x="0" y="0"/>
              <a:chExt cx="3470696" cy="1852798"/>
            </a:xfrm>
          </p:grpSpPr>
          <p:pic>
            <p:nvPicPr>
              <p:cNvPr id="7" name="Picture 6"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8" name="Picture 7"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19113144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IDE</a:t>
            </a:r>
            <a:endParaRPr lang="en-US" b="1" dirty="0"/>
          </a:p>
        </p:txBody>
      </p:sp>
      <p:pic>
        <p:nvPicPr>
          <p:cNvPr id="4106" name="Picture 10" descr="Ä°lgili resi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3945" y="1690688"/>
            <a:ext cx="1700784" cy="170078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7716962" y="4362082"/>
            <a:ext cx="2122556" cy="1584045"/>
            <a:chOff x="432728" y="2249057"/>
            <a:chExt cx="2122556" cy="1584045"/>
          </a:xfrm>
        </p:grpSpPr>
        <p:pic>
          <p:nvPicPr>
            <p:cNvPr id="9" name="Picture 14" descr="vscode ile ilgili gÃ¶rsel sonuc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28" y="2249057"/>
              <a:ext cx="2122556" cy="12825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63163" y="3463770"/>
              <a:ext cx="1133097" cy="369332"/>
            </a:xfrm>
            <a:prstGeom prst="rect">
              <a:avLst/>
            </a:prstGeom>
            <a:noFill/>
          </p:spPr>
          <p:txBody>
            <a:bodyPr wrap="square" rtlCol="0">
              <a:spAutoFit/>
            </a:bodyPr>
            <a:lstStyle/>
            <a:p>
              <a:r>
                <a:rPr lang="tr-TR" dirty="0" smtClean="0"/>
                <a:t>VS CODE</a:t>
              </a:r>
              <a:endParaRPr lang="en-US" dirty="0"/>
            </a:p>
          </p:txBody>
        </p:sp>
      </p:grpSp>
      <p:pic>
        <p:nvPicPr>
          <p:cNvPr id="4108" name="Picture 12" descr="rstudio ile ilgili gÃ¶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273" y="987726"/>
            <a:ext cx="3025516" cy="302551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r notebook ile ilgili gÃ¶rsel sonuc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836" y="4487949"/>
            <a:ext cx="2121409" cy="21776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eclipse ile ilgili gÃ¶rsel sonuc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3140" y="4362082"/>
            <a:ext cx="2185720" cy="5136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1146971" y="137611"/>
            <a:ext cx="909175" cy="795839"/>
            <a:chOff x="4408714" y="1905000"/>
            <a:chExt cx="3852930" cy="3390900"/>
          </a:xfrm>
        </p:grpSpPr>
        <p:pic>
          <p:nvPicPr>
            <p:cNvPr id="13" name="Picture 12" descr="C:\Users\ADO3IZ\AppData\Local\Temp\Layer 0-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14" name="Group 13"/>
            <p:cNvGrpSpPr/>
            <p:nvPr/>
          </p:nvGrpSpPr>
          <p:grpSpPr>
            <a:xfrm>
              <a:off x="5235953" y="2492565"/>
              <a:ext cx="3025691" cy="1682643"/>
              <a:chOff x="0" y="0"/>
              <a:chExt cx="3470696" cy="1852798"/>
            </a:xfrm>
          </p:grpSpPr>
          <p:pic>
            <p:nvPicPr>
              <p:cNvPr id="15" name="Picture 14" descr="C:\Users\ADO3IZ\AppData\Local\Temp\Layer 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6" name="Picture 15" descr="C:\Users\ADO3IZ\AppData\Local\Temp\Layer 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7760462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160000" y="147288"/>
            <a:ext cx="1828800" cy="1613779"/>
            <a:chOff x="4408714" y="1905000"/>
            <a:chExt cx="3852930" cy="3390900"/>
          </a:xfrm>
        </p:grpSpPr>
        <p:pic>
          <p:nvPicPr>
            <p:cNvPr id="4" name="Picture 3" descr="C:\Users\ADO3IZ\AppData\Local\Temp\Layer 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5" name="Group 4"/>
            <p:cNvGrpSpPr/>
            <p:nvPr/>
          </p:nvGrpSpPr>
          <p:grpSpPr>
            <a:xfrm>
              <a:off x="5235953" y="2492565"/>
              <a:ext cx="3025691" cy="1682643"/>
              <a:chOff x="0" y="0"/>
              <a:chExt cx="3470696" cy="1852798"/>
            </a:xfrm>
          </p:grpSpPr>
          <p:pic>
            <p:nvPicPr>
              <p:cNvPr id="6" name="Picture 5" descr="C:\Users\ADO3IZ\AppData\Local\Temp\Layer 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7" name="Picture 6" descr="C:\Users\ADO3IZ\AppData\Local\Temp\Layer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
        <p:nvSpPr>
          <p:cNvPr id="2" name="Rectangle 1"/>
          <p:cNvSpPr/>
          <p:nvPr/>
        </p:nvSpPr>
        <p:spPr>
          <a:xfrm>
            <a:off x="-1" y="1186023"/>
            <a:ext cx="5305779" cy="1107996"/>
          </a:xfrm>
          <a:prstGeom prst="rect">
            <a:avLst/>
          </a:prstGeom>
          <a:noFill/>
        </p:spPr>
        <p:txBody>
          <a:bodyPr wrap="square" lIns="91440" tIns="45720" rIns="91440" bIns="45720">
            <a:spAutoFit/>
          </a:bodyPr>
          <a:lstStyle/>
          <a:p>
            <a:pPr algn="ctr"/>
            <a:r>
              <a:rPr lang="tr-TR" sz="6600" b="0" cap="none" spc="0" dirty="0" smtClean="0">
                <a:ln w="0"/>
                <a:solidFill>
                  <a:schemeClr val="tx1"/>
                </a:solidFill>
                <a:effectLst>
                  <a:outerShdw blurRad="38100" dist="19050" dir="2700000" algn="tl" rotWithShape="0">
                    <a:schemeClr val="dk1">
                      <a:alpha val="40000"/>
                    </a:schemeClr>
                  </a:outerShdw>
                </a:effectLst>
              </a:rPr>
              <a:t>Altın Sponsor</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101600" y="4139737"/>
            <a:ext cx="4964208" cy="923330"/>
          </a:xfrm>
          <a:prstGeom prst="rect">
            <a:avLst/>
          </a:prstGeom>
          <a:noFill/>
        </p:spPr>
        <p:txBody>
          <a:bodyPr wrap="square" lIns="91440" tIns="45720" rIns="91440" bIns="45720">
            <a:spAutoFit/>
          </a:bodyPr>
          <a:lstStyle/>
          <a:p>
            <a:pPr algn="ctr"/>
            <a:r>
              <a:rPr lang="tr-TR" sz="5400" b="0" cap="none" spc="0" dirty="0" smtClean="0">
                <a:ln w="0"/>
                <a:solidFill>
                  <a:schemeClr val="tx1"/>
                </a:solidFill>
                <a:effectLst>
                  <a:outerShdw blurRad="38100" dist="19050" dir="2700000" algn="tl" rotWithShape="0">
                    <a:schemeClr val="dk1">
                      <a:alpha val="40000"/>
                    </a:schemeClr>
                  </a:outerShdw>
                </a:effectLst>
              </a:rPr>
              <a:t>Gümüş Sponsor</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2115" y="1075255"/>
            <a:ext cx="4998451" cy="176196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3269" y="4447822"/>
            <a:ext cx="3397681" cy="503316"/>
          </a:xfrm>
          <a:prstGeom prst="rect">
            <a:avLst/>
          </a:prstGeom>
        </p:spPr>
      </p:pic>
    </p:spTree>
    <p:extLst>
      <p:ext uri="{BB962C8B-B14F-4D97-AF65-F5344CB8AC3E}">
        <p14:creationId xmlns:p14="http://schemas.microsoft.com/office/powerpoint/2010/main" val="21844934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GB" sz="1445" kern="0" dirty="0" err="1"/>
          </a:p>
        </p:txBody>
      </p:sp>
      <p:pic>
        <p:nvPicPr>
          <p:cNvPr id="11" name="Picture 2_" descr="thank you word cloud gif ile ilgili gÃ¶rsel sonucu"/>
          <p:cNvPicPr>
            <a:picLocks noChangeAspect="1" noChangeArrowheads="1" noCrop="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677703" y="1645073"/>
            <a:ext cx="3879437" cy="38794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3579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 y="15242"/>
            <a:ext cx="12219213" cy="6842759"/>
          </a:xfrm>
          <a:prstGeom prst="rect">
            <a:avLst/>
          </a:prstGeom>
          <a:effectLst>
            <a:outerShdw dist="50800" dir="5400000" algn="ctr" rotWithShape="0">
              <a:srgbClr val="000000">
                <a:alpha val="5000"/>
              </a:srgbClr>
            </a:outerShdw>
          </a:effectLst>
        </p:spPr>
      </p:pic>
      <p:sp>
        <p:nvSpPr>
          <p:cNvPr id="2" name="Title 1"/>
          <p:cNvSpPr>
            <a:spLocks noGrp="1"/>
          </p:cNvSpPr>
          <p:nvPr>
            <p:ph type="title"/>
          </p:nvPr>
        </p:nvSpPr>
        <p:spPr>
          <a:xfrm>
            <a:off x="609600" y="274639"/>
            <a:ext cx="10382944" cy="466063"/>
          </a:xfrm>
          <a:ln w="15875">
            <a:noFill/>
          </a:ln>
        </p:spPr>
        <p:txBody>
          <a:bodyPr>
            <a:noAutofit/>
          </a:bodyPr>
          <a:lstStyle/>
          <a:p>
            <a:r>
              <a:rPr lang="tr-TR" sz="3200" b="1" kern="0" dirty="0"/>
              <a:t/>
            </a:r>
            <a:br>
              <a:rPr lang="tr-TR" sz="3200" b="1" kern="0" dirty="0"/>
            </a:br>
            <a:r>
              <a:rPr lang="tr-TR" sz="3200" b="1" kern="0" dirty="0" err="1"/>
              <a:t>Introduction</a:t>
            </a:r>
            <a:r>
              <a:rPr lang="tr-TR" sz="3200" b="1" kern="0" dirty="0"/>
              <a:t> - </a:t>
            </a:r>
            <a:r>
              <a:rPr lang="tr-TR" sz="3200" b="1" kern="0" dirty="0" err="1"/>
              <a:t>Who</a:t>
            </a:r>
            <a:r>
              <a:rPr lang="tr-TR" sz="3200" b="1" kern="0" dirty="0"/>
              <a:t> am I</a:t>
            </a:r>
            <a:r>
              <a:rPr lang="tr-TR" sz="3200" b="1" kern="0" dirty="0" smtClean="0"/>
              <a:t>?</a:t>
            </a:r>
            <a:r>
              <a:rPr lang="en-GB" sz="3200" b="1" kern="0" dirty="0"/>
              <a:t/>
            </a:r>
            <a:br>
              <a:rPr lang="en-GB" sz="3200" b="1" kern="0" dirty="0"/>
            </a:br>
            <a:endParaRPr lang="tr-TR" sz="2667" b="1" dirty="0"/>
          </a:p>
        </p:txBody>
      </p:sp>
      <p:sp>
        <p:nvSpPr>
          <p:cNvPr id="4" name="Rectangle 3"/>
          <p:cNvSpPr/>
          <p:nvPr>
            <p:custDataLst>
              <p:tags r:id="rId1"/>
            </p:custDataLst>
          </p:nvPr>
        </p:nvSpPr>
        <p:spPr>
          <a:xfrm>
            <a:off x="239349" y="3566720"/>
            <a:ext cx="4608512" cy="1551066"/>
          </a:xfrm>
          <a:prstGeom prst="rect">
            <a:avLst/>
          </a:prstGeom>
        </p:spPr>
        <p:txBody>
          <a:bodyPr wrap="square">
            <a:spAutoFit/>
          </a:bodyPr>
          <a:lstStyle/>
          <a:p>
            <a:pPr marL="423433" indent="-423433" defTabSz="1038977">
              <a:spcBef>
                <a:spcPts val="741"/>
              </a:spcBef>
              <a:buFontTx/>
              <a:buChar char="-"/>
            </a:pPr>
            <a:r>
              <a:rPr lang="tr-TR" sz="1779" kern="0" dirty="0" err="1">
                <a:solidFill>
                  <a:srgbClr val="000000"/>
                </a:solidFill>
              </a:rPr>
              <a:t>Bachelor</a:t>
            </a:r>
            <a:r>
              <a:rPr lang="tr-TR" sz="1779" kern="0" dirty="0">
                <a:solidFill>
                  <a:srgbClr val="000000"/>
                </a:solidFill>
              </a:rPr>
              <a:t> </a:t>
            </a:r>
            <a:r>
              <a:rPr lang="tr-TR" sz="1779" kern="0" dirty="0" err="1">
                <a:solidFill>
                  <a:srgbClr val="000000"/>
                </a:solidFill>
              </a:rPr>
              <a:t>Degree</a:t>
            </a:r>
            <a:r>
              <a:rPr lang="tr-TR" sz="1779" kern="0" dirty="0">
                <a:solidFill>
                  <a:srgbClr val="000000"/>
                </a:solidFill>
              </a:rPr>
              <a:t>: </a:t>
            </a:r>
            <a:r>
              <a:rPr lang="tr-TR" sz="1779" kern="0" dirty="0" err="1">
                <a:solidFill>
                  <a:srgbClr val="000000"/>
                </a:solidFill>
              </a:rPr>
              <a:t>Statistics</a:t>
            </a:r>
            <a:r>
              <a:rPr lang="tr-TR" sz="1779" kern="0" dirty="0">
                <a:solidFill>
                  <a:srgbClr val="000000"/>
                </a:solidFill>
              </a:rPr>
              <a:t> – Eskişehir Osmangazi </a:t>
            </a:r>
            <a:r>
              <a:rPr lang="tr-TR" sz="1779" kern="0" dirty="0" err="1">
                <a:solidFill>
                  <a:srgbClr val="000000"/>
                </a:solidFill>
              </a:rPr>
              <a:t>University</a:t>
            </a:r>
            <a:endParaRPr lang="tr-TR" sz="1779" kern="0" dirty="0">
              <a:solidFill>
                <a:srgbClr val="000000"/>
              </a:solidFill>
            </a:endParaRPr>
          </a:p>
          <a:p>
            <a:pPr marL="423433" indent="-423433" defTabSz="1038977">
              <a:spcBef>
                <a:spcPts val="741"/>
              </a:spcBef>
              <a:buFontTx/>
              <a:buChar char="-"/>
            </a:pPr>
            <a:r>
              <a:rPr lang="tr-TR" sz="1779" kern="0" dirty="0">
                <a:solidFill>
                  <a:srgbClr val="000000"/>
                </a:solidFill>
              </a:rPr>
              <a:t>Master </a:t>
            </a:r>
            <a:r>
              <a:rPr lang="tr-TR" sz="1779" kern="0" dirty="0" err="1">
                <a:solidFill>
                  <a:srgbClr val="000000"/>
                </a:solidFill>
              </a:rPr>
              <a:t>Degree</a:t>
            </a:r>
            <a:r>
              <a:rPr lang="tr-TR" sz="1779" kern="0" dirty="0">
                <a:solidFill>
                  <a:srgbClr val="000000"/>
                </a:solidFill>
              </a:rPr>
              <a:t>: </a:t>
            </a:r>
            <a:r>
              <a:rPr lang="tr-TR" sz="1779" kern="0" dirty="0" err="1">
                <a:solidFill>
                  <a:srgbClr val="000000"/>
                </a:solidFill>
              </a:rPr>
              <a:t>Industrial</a:t>
            </a:r>
            <a:r>
              <a:rPr lang="tr-TR" sz="1779" kern="0" dirty="0">
                <a:solidFill>
                  <a:srgbClr val="000000"/>
                </a:solidFill>
              </a:rPr>
              <a:t> </a:t>
            </a:r>
            <a:r>
              <a:rPr lang="tr-TR" sz="1779" kern="0" dirty="0" err="1">
                <a:solidFill>
                  <a:srgbClr val="000000"/>
                </a:solidFill>
              </a:rPr>
              <a:t>Engineering</a:t>
            </a:r>
            <a:r>
              <a:rPr lang="tr-TR" sz="1779" kern="0" dirty="0">
                <a:solidFill>
                  <a:srgbClr val="000000"/>
                </a:solidFill>
              </a:rPr>
              <a:t> – TOBB </a:t>
            </a:r>
            <a:r>
              <a:rPr lang="tr-TR" sz="1779" kern="0" dirty="0" err="1">
                <a:solidFill>
                  <a:srgbClr val="000000"/>
                </a:solidFill>
              </a:rPr>
              <a:t>Economy</a:t>
            </a:r>
            <a:r>
              <a:rPr lang="tr-TR" sz="1779" kern="0" dirty="0">
                <a:solidFill>
                  <a:srgbClr val="000000"/>
                </a:solidFill>
              </a:rPr>
              <a:t> </a:t>
            </a:r>
            <a:r>
              <a:rPr lang="tr-TR" sz="1779" kern="0" dirty="0" err="1">
                <a:solidFill>
                  <a:srgbClr val="000000"/>
                </a:solidFill>
              </a:rPr>
              <a:t>andTechnology</a:t>
            </a:r>
            <a:r>
              <a:rPr lang="tr-TR" sz="1779" kern="0" dirty="0">
                <a:solidFill>
                  <a:srgbClr val="000000"/>
                </a:solidFill>
              </a:rPr>
              <a:t> </a:t>
            </a:r>
            <a:r>
              <a:rPr lang="tr-TR" sz="1779" kern="0" dirty="0" err="1">
                <a:solidFill>
                  <a:srgbClr val="000000"/>
                </a:solidFill>
              </a:rPr>
              <a:t>University</a:t>
            </a:r>
            <a:endParaRPr lang="tr-TR" sz="1779" kern="0" dirty="0">
              <a:solidFill>
                <a:srgbClr val="000000"/>
              </a:solidFill>
            </a:endParaRPr>
          </a:p>
        </p:txBody>
      </p:sp>
      <p:sp>
        <p:nvSpPr>
          <p:cNvPr id="6" name="Rectangle 5"/>
          <p:cNvSpPr/>
          <p:nvPr>
            <p:custDataLst>
              <p:tags r:id="rId2"/>
            </p:custDataLst>
          </p:nvPr>
        </p:nvSpPr>
        <p:spPr>
          <a:xfrm>
            <a:off x="5999989" y="3813043"/>
            <a:ext cx="6336704" cy="729687"/>
          </a:xfrm>
          <a:prstGeom prst="rect">
            <a:avLst/>
          </a:prstGeom>
        </p:spPr>
        <p:txBody>
          <a:bodyPr wrap="square">
            <a:spAutoFit/>
          </a:bodyPr>
          <a:lstStyle/>
          <a:p>
            <a:pPr marL="423433" indent="-423433" defTabSz="1038977">
              <a:spcBef>
                <a:spcPts val="741"/>
              </a:spcBef>
              <a:buFontTx/>
              <a:buChar char="-"/>
            </a:pPr>
            <a:r>
              <a:rPr lang="tr-TR" sz="1779" kern="0" dirty="0">
                <a:solidFill>
                  <a:srgbClr val="000000"/>
                </a:solidFill>
              </a:rPr>
              <a:t>Hugo </a:t>
            </a:r>
            <a:r>
              <a:rPr lang="tr-TR" sz="1779" kern="0" dirty="0" err="1">
                <a:solidFill>
                  <a:srgbClr val="000000"/>
                </a:solidFill>
              </a:rPr>
              <a:t>Boss</a:t>
            </a:r>
            <a:r>
              <a:rPr lang="tr-TR" sz="1779" kern="0" dirty="0">
                <a:solidFill>
                  <a:srgbClr val="000000"/>
                </a:solidFill>
              </a:rPr>
              <a:t>, </a:t>
            </a:r>
            <a:r>
              <a:rPr lang="tr-TR" sz="1779" kern="0" dirty="0" err="1">
                <a:solidFill>
                  <a:srgbClr val="000000"/>
                </a:solidFill>
              </a:rPr>
              <a:t>Big</a:t>
            </a:r>
            <a:r>
              <a:rPr lang="tr-TR" sz="1779" kern="0" dirty="0">
                <a:solidFill>
                  <a:srgbClr val="000000"/>
                </a:solidFill>
              </a:rPr>
              <a:t> Data </a:t>
            </a:r>
            <a:r>
              <a:rPr lang="tr-TR" sz="1779" kern="0" dirty="0" err="1">
                <a:solidFill>
                  <a:srgbClr val="000000"/>
                </a:solidFill>
              </a:rPr>
              <a:t>Analyst</a:t>
            </a:r>
            <a:r>
              <a:rPr lang="tr-TR" sz="1779" kern="0" dirty="0">
                <a:solidFill>
                  <a:srgbClr val="000000"/>
                </a:solidFill>
              </a:rPr>
              <a:t> – IT </a:t>
            </a:r>
            <a:r>
              <a:rPr lang="tr-TR" sz="1779" kern="0" dirty="0" err="1">
                <a:solidFill>
                  <a:srgbClr val="000000"/>
                </a:solidFill>
              </a:rPr>
              <a:t>Department</a:t>
            </a:r>
            <a:endParaRPr lang="tr-TR" sz="1779" kern="0" dirty="0">
              <a:solidFill>
                <a:srgbClr val="000000"/>
              </a:solidFill>
            </a:endParaRPr>
          </a:p>
          <a:p>
            <a:pPr marL="423433" indent="-423433" defTabSz="1038977">
              <a:spcBef>
                <a:spcPts val="741"/>
              </a:spcBef>
              <a:buFontTx/>
              <a:buChar char="-"/>
            </a:pPr>
            <a:r>
              <a:rPr lang="tr-TR" sz="1779" kern="0" dirty="0" err="1">
                <a:solidFill>
                  <a:srgbClr val="000000"/>
                </a:solidFill>
              </a:rPr>
              <a:t>Via</a:t>
            </a:r>
            <a:r>
              <a:rPr lang="tr-TR" sz="1779" kern="0" dirty="0">
                <a:solidFill>
                  <a:srgbClr val="000000"/>
                </a:solidFill>
              </a:rPr>
              <a:t> - </a:t>
            </a:r>
            <a:r>
              <a:rPr lang="tr-TR" sz="1779" kern="0" dirty="0" err="1">
                <a:solidFill>
                  <a:srgbClr val="000000"/>
                </a:solidFill>
              </a:rPr>
              <a:t>Vis</a:t>
            </a:r>
            <a:r>
              <a:rPr lang="tr-TR" sz="1779" kern="0" dirty="0">
                <a:solidFill>
                  <a:srgbClr val="000000"/>
                </a:solidFill>
              </a:rPr>
              <a:t> Bilişim, Data </a:t>
            </a:r>
            <a:r>
              <a:rPr lang="tr-TR" sz="1779" kern="0" dirty="0" err="1">
                <a:solidFill>
                  <a:srgbClr val="000000"/>
                </a:solidFill>
              </a:rPr>
              <a:t>Scientist</a:t>
            </a:r>
            <a:r>
              <a:rPr lang="tr-TR" sz="1779" kern="0" dirty="0">
                <a:solidFill>
                  <a:srgbClr val="000000"/>
                </a:solidFill>
              </a:rPr>
              <a:t> – IT </a:t>
            </a:r>
            <a:r>
              <a:rPr lang="tr-TR" sz="1779" kern="0" dirty="0" err="1">
                <a:solidFill>
                  <a:srgbClr val="000000"/>
                </a:solidFill>
              </a:rPr>
              <a:t>Department</a:t>
            </a:r>
            <a:endParaRPr lang="tr-TR" sz="1779" kern="0" dirty="0">
              <a:solidFill>
                <a:srgbClr val="000000"/>
              </a:solidFill>
            </a:endParaRPr>
          </a:p>
        </p:txBody>
      </p:sp>
      <p:sp>
        <p:nvSpPr>
          <p:cNvPr id="7" name="AutoShape 2" descr="powerpoint backgrounds ile ilgili görsel sonucu"/>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038977"/>
            <a:endParaRPr lang="tr-TR" sz="2000">
              <a:solidFill>
                <a:prstClr val="black"/>
              </a:solidFill>
            </a:endParaRPr>
          </a:p>
        </p:txBody>
      </p:sp>
      <p:sp>
        <p:nvSpPr>
          <p:cNvPr id="11" name="AutoShape 6" descr="university icon ile ilgili görsel sonucu"/>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038977"/>
            <a:endParaRPr lang="tr-TR" sz="2000">
              <a:solidFill>
                <a:prstClr val="black"/>
              </a:solidFill>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05" y="1149087"/>
            <a:ext cx="2326796" cy="2326796"/>
          </a:xfrm>
          <a:prstGeom prst="rect">
            <a:avLst/>
          </a:prstGeom>
        </p:spPr>
      </p:pic>
      <p:pic>
        <p:nvPicPr>
          <p:cNvPr id="1056" name="Picture 32" descr="free university icon png ile ilgili görsel sonuc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5860" y="1200491"/>
            <a:ext cx="2236130" cy="223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2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232445" y="625880"/>
            <a:ext cx="1921242" cy="1685890"/>
          </a:xfrm>
          <a:prstGeom prst="rect">
            <a:avLst/>
          </a:prstGeom>
        </p:spPr>
      </p:pic>
      <p:sp>
        <p:nvSpPr>
          <p:cNvPr id="8" name="TextBox 7"/>
          <p:cNvSpPr txBox="1">
            <a:spLocks/>
          </p:cNvSpPr>
          <p:nvPr>
            <p:custDataLst>
              <p:tags r:id="rId3"/>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1016264">
              <a:lnSpc>
                <a:spcPct val="89000"/>
              </a:lnSpc>
            </a:pPr>
            <a:r>
              <a:rPr lang="tr-TR" sz="2001" kern="0" dirty="0"/>
              <a:t>Ö</a:t>
            </a:r>
            <a:r>
              <a:rPr lang="tr-TR" sz="2001" kern="0" dirty="0" smtClean="0"/>
              <a:t>mer Adıgüzel</a:t>
            </a:r>
          </a:p>
          <a:p>
            <a:pPr defTabSz="1016264">
              <a:lnSpc>
                <a:spcPct val="89000"/>
              </a:lnSpc>
            </a:pPr>
            <a:r>
              <a:rPr lang="tr-TR" sz="2001" kern="0" dirty="0" smtClean="0"/>
              <a:t>Omer.adiguzel@tr.bosch.com</a:t>
            </a:r>
            <a:endParaRPr lang="en-GB" sz="2001" kern="0" dirty="0"/>
          </a:p>
        </p:txBody>
      </p:sp>
      <p:sp>
        <p:nvSpPr>
          <p:cNvPr id="4" name="Rectangle 3"/>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GB" sz="1445" kern="0" dirty="0" err="1"/>
          </a:p>
        </p:txBody>
      </p:sp>
      <p:sp>
        <p:nvSpPr>
          <p:cNvPr id="9" name="Rectangle 8"/>
          <p:cNvSpPr/>
          <p:nvPr>
            <p:custDataLst>
              <p:tags r:id="rId6"/>
            </p:custDataLst>
          </p:nvPr>
        </p:nvSpPr>
        <p:spPr>
          <a:xfrm>
            <a:off x="6709496" y="4407733"/>
            <a:ext cx="5110908" cy="1708929"/>
          </a:xfrm>
          <a:prstGeom prst="rect">
            <a:avLst/>
          </a:prstGeom>
        </p:spPr>
        <p:txBody>
          <a:bodyPr wrap="square">
            <a:spAutoFit/>
          </a:bodyPr>
          <a:lstStyle/>
          <a:p>
            <a:pPr marL="317583" indent="-317583">
              <a:spcBef>
                <a:spcPts val="556"/>
              </a:spcBef>
              <a:buFontTx/>
              <a:buChar char="-"/>
            </a:pPr>
            <a:r>
              <a:rPr lang="tr-TR" sz="1334" kern="0" dirty="0" err="1">
                <a:solidFill>
                  <a:srgbClr val="000000"/>
                </a:solidFill>
              </a:rPr>
              <a:t>Customer</a:t>
            </a:r>
            <a:r>
              <a:rPr lang="tr-TR" sz="1334" kern="0" dirty="0">
                <a:solidFill>
                  <a:srgbClr val="000000"/>
                </a:solidFill>
              </a:rPr>
              <a:t> </a:t>
            </a:r>
            <a:r>
              <a:rPr lang="tr-TR" sz="1334" kern="0" dirty="0" err="1">
                <a:solidFill>
                  <a:srgbClr val="000000"/>
                </a:solidFill>
              </a:rPr>
              <a:t>Segmentation</a:t>
            </a:r>
            <a:r>
              <a:rPr lang="tr-TR" sz="1334" kern="0" dirty="0">
                <a:solidFill>
                  <a:srgbClr val="000000"/>
                </a:solidFill>
              </a:rPr>
              <a:t> </a:t>
            </a:r>
            <a:r>
              <a:rPr lang="tr-TR" sz="1334" kern="0" dirty="0" err="1">
                <a:solidFill>
                  <a:srgbClr val="000000"/>
                </a:solidFill>
              </a:rPr>
              <a:t>by</a:t>
            </a:r>
            <a:r>
              <a:rPr lang="tr-TR" sz="1334" kern="0" dirty="0">
                <a:solidFill>
                  <a:srgbClr val="000000"/>
                </a:solidFill>
              </a:rPr>
              <a:t> </a:t>
            </a:r>
            <a:r>
              <a:rPr lang="tr-TR" sz="1334" kern="0" dirty="0" err="1">
                <a:solidFill>
                  <a:srgbClr val="000000"/>
                </a:solidFill>
              </a:rPr>
              <a:t>using</a:t>
            </a:r>
            <a:r>
              <a:rPr lang="tr-TR" sz="1334" kern="0" dirty="0">
                <a:solidFill>
                  <a:srgbClr val="000000"/>
                </a:solidFill>
              </a:rPr>
              <a:t> Smart TV Channel </a:t>
            </a:r>
            <a:r>
              <a:rPr lang="tr-TR" sz="1334" kern="0" dirty="0" err="1">
                <a:solidFill>
                  <a:srgbClr val="000000"/>
                </a:solidFill>
              </a:rPr>
              <a:t>Usages</a:t>
            </a:r>
            <a:endParaRPr lang="tr-TR" sz="1334" kern="0" dirty="0">
              <a:solidFill>
                <a:srgbClr val="000000"/>
              </a:solidFill>
            </a:endParaRPr>
          </a:p>
          <a:p>
            <a:pPr marL="317583" indent="-317583">
              <a:spcBef>
                <a:spcPts val="556"/>
              </a:spcBef>
              <a:buFontTx/>
              <a:buChar char="-"/>
            </a:pPr>
            <a:r>
              <a:rPr lang="tr-TR" sz="1334" kern="0" dirty="0" err="1">
                <a:solidFill>
                  <a:srgbClr val="000000"/>
                </a:solidFill>
              </a:rPr>
              <a:t>Predictive</a:t>
            </a:r>
            <a:r>
              <a:rPr lang="tr-TR" sz="1334" kern="0" dirty="0">
                <a:solidFill>
                  <a:srgbClr val="000000"/>
                </a:solidFill>
              </a:rPr>
              <a:t> </a:t>
            </a:r>
            <a:r>
              <a:rPr lang="tr-TR" sz="1334" kern="0" dirty="0" err="1">
                <a:solidFill>
                  <a:srgbClr val="000000"/>
                </a:solidFill>
              </a:rPr>
              <a:t>Maintenance</a:t>
            </a:r>
            <a:r>
              <a:rPr lang="tr-TR" sz="1334" kern="0" dirty="0">
                <a:solidFill>
                  <a:srgbClr val="000000"/>
                </a:solidFill>
              </a:rPr>
              <a:t> </a:t>
            </a:r>
            <a:r>
              <a:rPr lang="tr-TR" sz="1334" kern="0" dirty="0" err="1">
                <a:solidFill>
                  <a:srgbClr val="000000"/>
                </a:solidFill>
              </a:rPr>
              <a:t>for</a:t>
            </a:r>
            <a:r>
              <a:rPr lang="tr-TR" sz="1334" kern="0" dirty="0">
                <a:solidFill>
                  <a:srgbClr val="000000"/>
                </a:solidFill>
              </a:rPr>
              <a:t> POS </a:t>
            </a:r>
            <a:r>
              <a:rPr lang="tr-TR" sz="1334" kern="0" dirty="0" err="1">
                <a:solidFill>
                  <a:srgbClr val="000000"/>
                </a:solidFill>
              </a:rPr>
              <a:t>Devices</a:t>
            </a:r>
            <a:endParaRPr lang="tr-TR" sz="1334" kern="0" dirty="0">
              <a:solidFill>
                <a:srgbClr val="000000"/>
              </a:solidFill>
            </a:endParaRPr>
          </a:p>
          <a:p>
            <a:pPr marL="317583" indent="-317583">
              <a:spcBef>
                <a:spcPts val="556"/>
              </a:spcBef>
              <a:buFontTx/>
              <a:buChar char="-"/>
            </a:pPr>
            <a:r>
              <a:rPr lang="tr-TR" sz="1334" kern="0" dirty="0">
                <a:solidFill>
                  <a:srgbClr val="000000"/>
                </a:solidFill>
              </a:rPr>
              <a:t>Test Time </a:t>
            </a:r>
            <a:r>
              <a:rPr lang="tr-TR" sz="1334" kern="0" dirty="0" err="1">
                <a:solidFill>
                  <a:srgbClr val="000000"/>
                </a:solidFill>
              </a:rPr>
              <a:t>Reduction</a:t>
            </a:r>
            <a:r>
              <a:rPr lang="tr-TR" sz="1334" kern="0" dirty="0">
                <a:solidFill>
                  <a:srgbClr val="000000"/>
                </a:solidFill>
              </a:rPr>
              <a:t> on </a:t>
            </a:r>
            <a:r>
              <a:rPr lang="tr-TR" sz="1334" kern="0" dirty="0" err="1">
                <a:solidFill>
                  <a:srgbClr val="000000"/>
                </a:solidFill>
              </a:rPr>
              <a:t>Fridge</a:t>
            </a:r>
            <a:r>
              <a:rPr lang="tr-TR" sz="1334" kern="0" dirty="0">
                <a:solidFill>
                  <a:srgbClr val="000000"/>
                </a:solidFill>
              </a:rPr>
              <a:t> </a:t>
            </a:r>
            <a:r>
              <a:rPr lang="tr-TR" sz="1334" kern="0" dirty="0" err="1">
                <a:solidFill>
                  <a:srgbClr val="000000"/>
                </a:solidFill>
              </a:rPr>
              <a:t>Frezeers</a:t>
            </a:r>
            <a:endParaRPr lang="tr-TR" sz="1334" kern="0" dirty="0">
              <a:solidFill>
                <a:srgbClr val="000000"/>
              </a:solidFill>
            </a:endParaRPr>
          </a:p>
          <a:p>
            <a:pPr marL="317583" indent="-317583">
              <a:spcBef>
                <a:spcPts val="556"/>
              </a:spcBef>
              <a:buFontTx/>
              <a:buChar char="-"/>
            </a:pPr>
            <a:r>
              <a:rPr lang="tr-TR" sz="1334" kern="0" dirty="0">
                <a:solidFill>
                  <a:srgbClr val="000000"/>
                </a:solidFill>
              </a:rPr>
              <a:t>Monte Carlo </a:t>
            </a:r>
            <a:r>
              <a:rPr lang="tr-TR" sz="1334" kern="0" dirty="0" err="1">
                <a:solidFill>
                  <a:srgbClr val="000000"/>
                </a:solidFill>
              </a:rPr>
              <a:t>Simulation</a:t>
            </a:r>
            <a:r>
              <a:rPr lang="tr-TR" sz="1334" kern="0" dirty="0">
                <a:solidFill>
                  <a:srgbClr val="000000"/>
                </a:solidFill>
              </a:rPr>
              <a:t> </a:t>
            </a:r>
            <a:r>
              <a:rPr lang="tr-TR" sz="1334" kern="0" dirty="0" err="1">
                <a:solidFill>
                  <a:srgbClr val="000000"/>
                </a:solidFill>
              </a:rPr>
              <a:t>for</a:t>
            </a:r>
            <a:r>
              <a:rPr lang="tr-TR" sz="1334" kern="0" dirty="0">
                <a:solidFill>
                  <a:srgbClr val="000000"/>
                </a:solidFill>
              </a:rPr>
              <a:t> Global </a:t>
            </a:r>
            <a:r>
              <a:rPr lang="tr-TR" sz="1334" kern="0" dirty="0" err="1">
                <a:solidFill>
                  <a:srgbClr val="000000"/>
                </a:solidFill>
              </a:rPr>
              <a:t>Claim</a:t>
            </a:r>
            <a:r>
              <a:rPr lang="tr-TR" sz="1334" kern="0" dirty="0">
                <a:solidFill>
                  <a:srgbClr val="000000"/>
                </a:solidFill>
              </a:rPr>
              <a:t> </a:t>
            </a:r>
            <a:r>
              <a:rPr lang="tr-TR" sz="1334" kern="0" dirty="0" err="1">
                <a:solidFill>
                  <a:srgbClr val="000000"/>
                </a:solidFill>
              </a:rPr>
              <a:t>Exposure</a:t>
            </a:r>
            <a:endParaRPr lang="tr-TR" sz="1334" kern="0" dirty="0">
              <a:solidFill>
                <a:srgbClr val="000000"/>
              </a:solidFill>
            </a:endParaRPr>
          </a:p>
          <a:p>
            <a:pPr marL="317583" indent="-317583">
              <a:spcBef>
                <a:spcPts val="556"/>
              </a:spcBef>
              <a:buFontTx/>
              <a:buChar char="-"/>
            </a:pPr>
            <a:r>
              <a:rPr lang="tr-TR" sz="1334" kern="0" dirty="0" err="1">
                <a:solidFill>
                  <a:srgbClr val="000000"/>
                </a:solidFill>
              </a:rPr>
              <a:t>Sentiment</a:t>
            </a:r>
            <a:r>
              <a:rPr lang="tr-TR" sz="1334" kern="0" dirty="0">
                <a:solidFill>
                  <a:srgbClr val="000000"/>
                </a:solidFill>
              </a:rPr>
              <a:t> Analysis on Call Center Data</a:t>
            </a:r>
          </a:p>
          <a:p>
            <a:pPr marL="317583" indent="-317583">
              <a:spcBef>
                <a:spcPts val="556"/>
              </a:spcBef>
              <a:buFontTx/>
              <a:buChar char="-"/>
            </a:pPr>
            <a:r>
              <a:rPr lang="tr-TR" sz="1334" kern="0" dirty="0" err="1">
                <a:solidFill>
                  <a:srgbClr val="000000"/>
                </a:solidFill>
              </a:rPr>
              <a:t>Beyondcare</a:t>
            </a:r>
            <a:r>
              <a:rPr lang="tr-TR" sz="1334" kern="0" dirty="0">
                <a:solidFill>
                  <a:srgbClr val="000000"/>
                </a:solidFill>
              </a:rPr>
              <a:t> </a:t>
            </a:r>
            <a:r>
              <a:rPr lang="tr-TR" sz="1334" kern="0" dirty="0" err="1">
                <a:solidFill>
                  <a:srgbClr val="000000"/>
                </a:solidFill>
              </a:rPr>
              <a:t>Cardio</a:t>
            </a:r>
            <a:r>
              <a:rPr lang="tr-TR" sz="1334" kern="0" dirty="0">
                <a:solidFill>
                  <a:srgbClr val="000000"/>
                </a:solidFill>
              </a:rPr>
              <a:t> </a:t>
            </a:r>
            <a:r>
              <a:rPr lang="tr-TR" sz="1334" kern="0" dirty="0" err="1">
                <a:solidFill>
                  <a:srgbClr val="000000"/>
                </a:solidFill>
              </a:rPr>
              <a:t>Patch</a:t>
            </a:r>
            <a:r>
              <a:rPr lang="tr-TR" sz="1334" kern="0" dirty="0">
                <a:solidFill>
                  <a:srgbClr val="000000"/>
                </a:solidFill>
              </a:rPr>
              <a:t>, </a:t>
            </a:r>
            <a:r>
              <a:rPr lang="tr-TR" sz="1334" kern="0" dirty="0" err="1">
                <a:solidFill>
                  <a:srgbClr val="000000"/>
                </a:solidFill>
              </a:rPr>
              <a:t>Clinical</a:t>
            </a:r>
            <a:r>
              <a:rPr lang="tr-TR" sz="1334" kern="0" dirty="0">
                <a:solidFill>
                  <a:srgbClr val="000000"/>
                </a:solidFill>
              </a:rPr>
              <a:t> </a:t>
            </a:r>
            <a:r>
              <a:rPr lang="tr-TR" sz="1334" kern="0" dirty="0" err="1">
                <a:solidFill>
                  <a:srgbClr val="000000"/>
                </a:solidFill>
              </a:rPr>
              <a:t>Research</a:t>
            </a:r>
            <a:r>
              <a:rPr lang="tr-TR" sz="1334" kern="0" dirty="0">
                <a:solidFill>
                  <a:srgbClr val="000000"/>
                </a:solidFill>
              </a:rPr>
              <a:t> &amp; </a:t>
            </a:r>
            <a:r>
              <a:rPr lang="tr-TR" sz="1334" kern="0" dirty="0" err="1">
                <a:solidFill>
                  <a:srgbClr val="000000"/>
                </a:solidFill>
              </a:rPr>
              <a:t>Study</a:t>
            </a:r>
            <a:endParaRPr lang="tr-TR" sz="1334" kern="0" dirty="0">
              <a:solidFill>
                <a:srgbClr val="000000"/>
              </a:solidFill>
            </a:endParaRPr>
          </a:p>
        </p:txBody>
      </p:sp>
      <p:pic>
        <p:nvPicPr>
          <p:cNvPr id="10" name="Picture 9"/>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8000946" y="3513251"/>
            <a:ext cx="1762526" cy="881263"/>
          </a:xfrm>
          <a:prstGeom prst="rect">
            <a:avLst/>
          </a:prstGeom>
        </p:spPr>
      </p:pic>
      <p:sp>
        <p:nvSpPr>
          <p:cNvPr id="11" name="Rectangle 10"/>
          <p:cNvSpPr/>
          <p:nvPr>
            <p:custDataLst>
              <p:tags r:id="rId8"/>
            </p:custDataLst>
          </p:nvPr>
        </p:nvSpPr>
        <p:spPr>
          <a:xfrm>
            <a:off x="164516" y="2169662"/>
            <a:ext cx="5375662" cy="1426673"/>
          </a:xfrm>
          <a:prstGeom prst="rect">
            <a:avLst/>
          </a:prstGeom>
        </p:spPr>
        <p:txBody>
          <a:bodyPr wrap="square">
            <a:spAutoFit/>
          </a:bodyPr>
          <a:lstStyle/>
          <a:p>
            <a:pPr marL="317583" indent="-317583">
              <a:spcBef>
                <a:spcPts val="556"/>
              </a:spcBef>
              <a:buFontTx/>
              <a:buChar char="-"/>
            </a:pPr>
            <a:r>
              <a:rPr lang="tr-TR" sz="1334" kern="0" dirty="0" err="1">
                <a:solidFill>
                  <a:srgbClr val="000000"/>
                </a:solidFill>
              </a:rPr>
              <a:t>Bachelor</a:t>
            </a:r>
            <a:r>
              <a:rPr lang="tr-TR" sz="1334" kern="0" dirty="0">
                <a:solidFill>
                  <a:srgbClr val="000000"/>
                </a:solidFill>
              </a:rPr>
              <a:t>: </a:t>
            </a:r>
            <a:r>
              <a:rPr lang="tr-TR" sz="1334" kern="0" dirty="0" err="1">
                <a:solidFill>
                  <a:srgbClr val="000000"/>
                </a:solidFill>
              </a:rPr>
              <a:t>Mathematics</a:t>
            </a:r>
            <a:r>
              <a:rPr lang="tr-TR" sz="1334" kern="0" dirty="0">
                <a:solidFill>
                  <a:srgbClr val="000000"/>
                </a:solidFill>
              </a:rPr>
              <a:t> (</a:t>
            </a:r>
            <a:r>
              <a:rPr lang="tr-TR" sz="1334" kern="0" dirty="0" err="1">
                <a:solidFill>
                  <a:srgbClr val="000000"/>
                </a:solidFill>
              </a:rPr>
              <a:t>major</a:t>
            </a:r>
            <a:r>
              <a:rPr lang="tr-TR" sz="1334" kern="0" dirty="0">
                <a:solidFill>
                  <a:srgbClr val="000000"/>
                </a:solidFill>
              </a:rPr>
              <a:t>) + </a:t>
            </a:r>
            <a:r>
              <a:rPr lang="tr-TR" sz="1334" kern="0" dirty="0" err="1">
                <a:solidFill>
                  <a:srgbClr val="000000"/>
                </a:solidFill>
              </a:rPr>
              <a:t>Actuarial</a:t>
            </a:r>
            <a:r>
              <a:rPr lang="tr-TR" sz="1334" kern="0" dirty="0">
                <a:solidFill>
                  <a:srgbClr val="000000"/>
                </a:solidFill>
              </a:rPr>
              <a:t> </a:t>
            </a:r>
            <a:r>
              <a:rPr lang="tr-TR" sz="1334" kern="0" dirty="0" err="1">
                <a:solidFill>
                  <a:srgbClr val="000000"/>
                </a:solidFill>
              </a:rPr>
              <a:t>Sciences</a:t>
            </a:r>
            <a:r>
              <a:rPr lang="tr-TR" sz="1334" kern="0" dirty="0">
                <a:solidFill>
                  <a:srgbClr val="000000"/>
                </a:solidFill>
              </a:rPr>
              <a:t> (</a:t>
            </a:r>
            <a:r>
              <a:rPr lang="tr-TR" sz="1334" kern="0" dirty="0" err="1">
                <a:solidFill>
                  <a:srgbClr val="000000"/>
                </a:solidFill>
              </a:rPr>
              <a:t>minor</a:t>
            </a:r>
            <a:r>
              <a:rPr lang="tr-TR" sz="1334" kern="0" dirty="0">
                <a:solidFill>
                  <a:srgbClr val="000000"/>
                </a:solidFill>
              </a:rPr>
              <a:t>)</a:t>
            </a:r>
          </a:p>
          <a:p>
            <a:pPr marL="317583" indent="-317583">
              <a:spcBef>
                <a:spcPts val="556"/>
              </a:spcBef>
              <a:buFontTx/>
              <a:buChar char="-"/>
            </a:pPr>
            <a:r>
              <a:rPr lang="tr-TR" sz="1334" kern="0" dirty="0" err="1">
                <a:solidFill>
                  <a:srgbClr val="000000"/>
                </a:solidFill>
              </a:rPr>
              <a:t>MsE</a:t>
            </a:r>
            <a:r>
              <a:rPr lang="tr-TR" sz="1334" kern="0" dirty="0">
                <a:solidFill>
                  <a:srgbClr val="000000"/>
                </a:solidFill>
              </a:rPr>
              <a:t>: Management Information </a:t>
            </a:r>
            <a:r>
              <a:rPr lang="tr-TR" sz="1334" kern="0" dirty="0" err="1">
                <a:solidFill>
                  <a:srgbClr val="000000"/>
                </a:solidFill>
              </a:rPr>
              <a:t>Systems</a:t>
            </a:r>
            <a:r>
              <a:rPr lang="tr-TR" sz="1334" kern="0" dirty="0">
                <a:solidFill>
                  <a:srgbClr val="000000"/>
                </a:solidFill>
              </a:rPr>
              <a:t> &amp; </a:t>
            </a:r>
            <a:r>
              <a:rPr lang="tr-TR" sz="1334" kern="0" dirty="0" err="1">
                <a:solidFill>
                  <a:srgbClr val="000000"/>
                </a:solidFill>
              </a:rPr>
              <a:t>Engineering</a:t>
            </a:r>
            <a:endParaRPr lang="tr-TR" sz="1334" kern="0" dirty="0">
              <a:solidFill>
                <a:srgbClr val="000000"/>
              </a:solidFill>
            </a:endParaRPr>
          </a:p>
          <a:p>
            <a:pPr marL="317583" indent="-317583">
              <a:spcBef>
                <a:spcPts val="556"/>
              </a:spcBef>
              <a:buFontTx/>
              <a:buChar char="-"/>
            </a:pPr>
            <a:r>
              <a:rPr lang="tr-TR" sz="1334" kern="0" dirty="0" err="1">
                <a:solidFill>
                  <a:srgbClr val="000000"/>
                </a:solidFill>
              </a:rPr>
              <a:t>MsE</a:t>
            </a:r>
            <a:r>
              <a:rPr lang="tr-TR" sz="1334" kern="0" dirty="0">
                <a:solidFill>
                  <a:srgbClr val="000000"/>
                </a:solidFill>
              </a:rPr>
              <a:t>: </a:t>
            </a:r>
            <a:r>
              <a:rPr lang="tr-TR" sz="1334" kern="0" dirty="0" err="1">
                <a:solidFill>
                  <a:srgbClr val="000000"/>
                </a:solidFill>
              </a:rPr>
              <a:t>Industrial</a:t>
            </a:r>
            <a:r>
              <a:rPr lang="tr-TR" sz="1334" kern="0" dirty="0">
                <a:solidFill>
                  <a:srgbClr val="000000"/>
                </a:solidFill>
              </a:rPr>
              <a:t> </a:t>
            </a:r>
            <a:r>
              <a:rPr lang="tr-TR" sz="1334" kern="0" dirty="0" err="1">
                <a:solidFill>
                  <a:srgbClr val="000000"/>
                </a:solidFill>
              </a:rPr>
              <a:t>Engineering</a:t>
            </a:r>
            <a:r>
              <a:rPr lang="tr-TR" sz="1334" kern="0" dirty="0">
                <a:solidFill>
                  <a:srgbClr val="000000"/>
                </a:solidFill>
              </a:rPr>
              <a:t> (</a:t>
            </a:r>
            <a:r>
              <a:rPr lang="tr-TR" sz="1334" kern="0" dirty="0" err="1">
                <a:solidFill>
                  <a:srgbClr val="000000"/>
                </a:solidFill>
              </a:rPr>
              <a:t>left</a:t>
            </a:r>
            <a:r>
              <a:rPr lang="tr-TR" sz="1334" kern="0" dirty="0">
                <a:solidFill>
                  <a:srgbClr val="000000"/>
                </a:solidFill>
              </a:rPr>
              <a:t> at </a:t>
            </a:r>
            <a:r>
              <a:rPr lang="tr-TR" sz="1334" kern="0" dirty="0" err="1">
                <a:solidFill>
                  <a:srgbClr val="000000"/>
                </a:solidFill>
              </a:rPr>
              <a:t>thesis</a:t>
            </a:r>
            <a:r>
              <a:rPr lang="tr-TR" sz="1334" kern="0" dirty="0">
                <a:solidFill>
                  <a:srgbClr val="000000"/>
                </a:solidFill>
              </a:rPr>
              <a:t> step)</a:t>
            </a:r>
          </a:p>
          <a:p>
            <a:pPr marL="317583" indent="-317583">
              <a:spcBef>
                <a:spcPts val="556"/>
              </a:spcBef>
              <a:buFontTx/>
              <a:buChar char="-"/>
            </a:pPr>
            <a:r>
              <a:rPr lang="tr-TR" sz="1334" kern="0" dirty="0" err="1">
                <a:solidFill>
                  <a:srgbClr val="000000"/>
                </a:solidFill>
              </a:rPr>
              <a:t>MsC</a:t>
            </a:r>
            <a:r>
              <a:rPr lang="tr-TR" sz="1334" kern="0" dirty="0">
                <a:solidFill>
                  <a:srgbClr val="000000"/>
                </a:solidFill>
              </a:rPr>
              <a:t>: </a:t>
            </a:r>
            <a:r>
              <a:rPr lang="tr-TR" sz="1334" kern="0" dirty="0" err="1">
                <a:solidFill>
                  <a:srgbClr val="000000"/>
                </a:solidFill>
              </a:rPr>
              <a:t>Computer</a:t>
            </a:r>
            <a:r>
              <a:rPr lang="tr-TR" sz="1334" kern="0" dirty="0">
                <a:solidFill>
                  <a:srgbClr val="000000"/>
                </a:solidFill>
              </a:rPr>
              <a:t> </a:t>
            </a:r>
            <a:r>
              <a:rPr lang="tr-TR" sz="1334" kern="0" dirty="0" err="1">
                <a:solidFill>
                  <a:srgbClr val="000000"/>
                </a:solidFill>
              </a:rPr>
              <a:t>Science</a:t>
            </a:r>
            <a:r>
              <a:rPr lang="tr-TR" sz="1334" kern="0" dirty="0">
                <a:solidFill>
                  <a:srgbClr val="000000"/>
                </a:solidFill>
              </a:rPr>
              <a:t> / IT  - (</a:t>
            </a:r>
            <a:r>
              <a:rPr lang="tr-TR" sz="1334" kern="0" dirty="0" err="1">
                <a:solidFill>
                  <a:srgbClr val="000000"/>
                </a:solidFill>
              </a:rPr>
              <a:t>ongoing</a:t>
            </a:r>
            <a:r>
              <a:rPr lang="tr-TR" sz="1334" kern="0" dirty="0">
                <a:solidFill>
                  <a:srgbClr val="000000"/>
                </a:solidFill>
              </a:rPr>
              <a:t>)</a:t>
            </a:r>
          </a:p>
          <a:p>
            <a:pPr marL="317583" indent="-317583">
              <a:spcBef>
                <a:spcPts val="556"/>
              </a:spcBef>
              <a:buFontTx/>
              <a:buChar char="-"/>
            </a:pPr>
            <a:endParaRPr lang="tr-TR" sz="1334" kern="0" dirty="0">
              <a:solidFill>
                <a:srgbClr val="000000"/>
              </a:solidFill>
            </a:endParaRPr>
          </a:p>
        </p:txBody>
      </p:sp>
      <p:pic>
        <p:nvPicPr>
          <p:cNvPr id="12" name="Picture 11"/>
          <p:cNvPicPr>
            <a:picLocks/>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7691944" y="835987"/>
            <a:ext cx="1431533" cy="1011617"/>
          </a:xfrm>
          <a:prstGeom prst="rect">
            <a:avLst/>
          </a:prstGeom>
        </p:spPr>
      </p:pic>
      <p:sp>
        <p:nvSpPr>
          <p:cNvPr id="15" name="Rectangle 14"/>
          <p:cNvSpPr/>
          <p:nvPr>
            <p:custDataLst>
              <p:tags r:id="rId10"/>
            </p:custDataLst>
          </p:nvPr>
        </p:nvSpPr>
        <p:spPr>
          <a:xfrm>
            <a:off x="6701370" y="2161888"/>
            <a:ext cx="5375662" cy="1144416"/>
          </a:xfrm>
          <a:prstGeom prst="rect">
            <a:avLst/>
          </a:prstGeom>
        </p:spPr>
        <p:txBody>
          <a:bodyPr wrap="square">
            <a:spAutoFit/>
          </a:bodyPr>
          <a:lstStyle/>
          <a:p>
            <a:pPr marL="317583" indent="-317583">
              <a:spcBef>
                <a:spcPts val="556"/>
              </a:spcBef>
              <a:buFontTx/>
              <a:buChar char="-"/>
            </a:pPr>
            <a:r>
              <a:rPr lang="tr-TR" sz="1334" kern="0" dirty="0" err="1">
                <a:solidFill>
                  <a:srgbClr val="000000"/>
                </a:solidFill>
              </a:rPr>
              <a:t>Bosch</a:t>
            </a:r>
            <a:r>
              <a:rPr lang="tr-TR" sz="1334" kern="0" dirty="0">
                <a:solidFill>
                  <a:srgbClr val="000000"/>
                </a:solidFill>
              </a:rPr>
              <a:t> </a:t>
            </a:r>
            <a:r>
              <a:rPr lang="tr-TR" sz="1334" kern="0" dirty="0" err="1">
                <a:solidFill>
                  <a:srgbClr val="000000"/>
                </a:solidFill>
              </a:rPr>
              <a:t>Thermotechnic</a:t>
            </a:r>
            <a:r>
              <a:rPr lang="tr-TR" sz="1334" kern="0" dirty="0">
                <a:solidFill>
                  <a:srgbClr val="000000"/>
                </a:solidFill>
              </a:rPr>
              <a:t> – </a:t>
            </a:r>
            <a:r>
              <a:rPr lang="tr-TR" sz="1334" kern="0" dirty="0" err="1">
                <a:solidFill>
                  <a:srgbClr val="000000"/>
                </a:solidFill>
              </a:rPr>
              <a:t>Controlling</a:t>
            </a:r>
            <a:r>
              <a:rPr lang="tr-TR" sz="1334" kern="0" dirty="0">
                <a:solidFill>
                  <a:srgbClr val="000000"/>
                </a:solidFill>
              </a:rPr>
              <a:t> &amp; PJM/PD</a:t>
            </a:r>
          </a:p>
          <a:p>
            <a:pPr marL="317583" indent="-317583">
              <a:spcBef>
                <a:spcPts val="556"/>
              </a:spcBef>
              <a:buFontTx/>
              <a:buChar char="-"/>
            </a:pPr>
            <a:r>
              <a:rPr lang="tr-TR" sz="1334" kern="0" dirty="0" err="1">
                <a:solidFill>
                  <a:srgbClr val="000000"/>
                </a:solidFill>
              </a:rPr>
              <a:t>Arcelik</a:t>
            </a:r>
            <a:r>
              <a:rPr lang="tr-TR" sz="1334" kern="0" dirty="0">
                <a:solidFill>
                  <a:srgbClr val="000000"/>
                </a:solidFill>
              </a:rPr>
              <a:t> A.S., </a:t>
            </a:r>
            <a:r>
              <a:rPr lang="tr-TR" sz="1334" kern="0" dirty="0" err="1">
                <a:solidFill>
                  <a:srgbClr val="000000"/>
                </a:solidFill>
              </a:rPr>
              <a:t>Innovation</a:t>
            </a:r>
            <a:r>
              <a:rPr lang="tr-TR" sz="1334" kern="0" dirty="0">
                <a:solidFill>
                  <a:srgbClr val="000000"/>
                </a:solidFill>
              </a:rPr>
              <a:t> / R&amp;D </a:t>
            </a:r>
            <a:r>
              <a:rPr lang="tr-TR" sz="1334" kern="0" dirty="0" err="1">
                <a:solidFill>
                  <a:srgbClr val="000000"/>
                </a:solidFill>
              </a:rPr>
              <a:t>Department</a:t>
            </a:r>
            <a:endParaRPr lang="tr-TR" sz="1334" kern="0" dirty="0">
              <a:solidFill>
                <a:srgbClr val="000000"/>
              </a:solidFill>
            </a:endParaRPr>
          </a:p>
          <a:p>
            <a:pPr marL="317583" indent="-317583">
              <a:spcBef>
                <a:spcPts val="556"/>
              </a:spcBef>
              <a:buFontTx/>
              <a:buChar char="-"/>
            </a:pPr>
            <a:r>
              <a:rPr lang="tr-TR" sz="1334" kern="0" dirty="0" err="1">
                <a:solidFill>
                  <a:srgbClr val="000000"/>
                </a:solidFill>
              </a:rPr>
              <a:t>Arcelik</a:t>
            </a:r>
            <a:r>
              <a:rPr lang="tr-TR" sz="1334" kern="0" dirty="0">
                <a:solidFill>
                  <a:srgbClr val="000000"/>
                </a:solidFill>
              </a:rPr>
              <a:t> A.S., Risk Management </a:t>
            </a:r>
            <a:r>
              <a:rPr lang="tr-TR" sz="1334" kern="0" dirty="0" err="1">
                <a:solidFill>
                  <a:srgbClr val="000000"/>
                </a:solidFill>
              </a:rPr>
              <a:t>Department</a:t>
            </a:r>
            <a:endParaRPr lang="tr-TR" sz="1334" kern="0" dirty="0">
              <a:solidFill>
                <a:srgbClr val="000000"/>
              </a:solidFill>
            </a:endParaRPr>
          </a:p>
          <a:p>
            <a:pPr marL="317583" indent="-317583">
              <a:spcBef>
                <a:spcPts val="556"/>
              </a:spcBef>
              <a:buFontTx/>
              <a:buChar char="-"/>
            </a:pPr>
            <a:r>
              <a:rPr lang="tr-TR" sz="1334" kern="0" dirty="0" err="1">
                <a:solidFill>
                  <a:srgbClr val="000000"/>
                </a:solidFill>
              </a:rPr>
              <a:t>Liberty</a:t>
            </a:r>
            <a:r>
              <a:rPr lang="tr-TR" sz="1334" kern="0" dirty="0">
                <a:solidFill>
                  <a:srgbClr val="000000"/>
                </a:solidFill>
              </a:rPr>
              <a:t> </a:t>
            </a:r>
            <a:r>
              <a:rPr lang="tr-TR" sz="1334" kern="0" dirty="0" err="1">
                <a:solidFill>
                  <a:srgbClr val="000000"/>
                </a:solidFill>
              </a:rPr>
              <a:t>Mutual</a:t>
            </a:r>
            <a:r>
              <a:rPr lang="tr-TR" sz="1334" kern="0" dirty="0">
                <a:solidFill>
                  <a:srgbClr val="000000"/>
                </a:solidFill>
              </a:rPr>
              <a:t> </a:t>
            </a:r>
            <a:r>
              <a:rPr lang="tr-TR" sz="1334" kern="0" dirty="0" err="1">
                <a:solidFill>
                  <a:srgbClr val="000000"/>
                </a:solidFill>
              </a:rPr>
              <a:t>Insurance</a:t>
            </a:r>
            <a:r>
              <a:rPr lang="tr-TR" sz="1334" kern="0" dirty="0">
                <a:solidFill>
                  <a:srgbClr val="000000"/>
                </a:solidFill>
              </a:rPr>
              <a:t>, </a:t>
            </a:r>
            <a:r>
              <a:rPr lang="tr-TR" sz="1334" kern="0" dirty="0" err="1">
                <a:solidFill>
                  <a:srgbClr val="000000"/>
                </a:solidFill>
              </a:rPr>
              <a:t>Sales</a:t>
            </a:r>
            <a:r>
              <a:rPr lang="tr-TR" sz="1334" kern="0" dirty="0">
                <a:solidFill>
                  <a:srgbClr val="000000"/>
                </a:solidFill>
              </a:rPr>
              <a:t> Development </a:t>
            </a:r>
            <a:r>
              <a:rPr lang="tr-TR" sz="1334" kern="0" dirty="0" err="1">
                <a:solidFill>
                  <a:srgbClr val="000000"/>
                </a:solidFill>
              </a:rPr>
              <a:t>Department</a:t>
            </a:r>
            <a:endParaRPr lang="tr-TR" sz="1334" kern="0" dirty="0">
              <a:solidFill>
                <a:srgbClr val="000000"/>
              </a:solidFill>
            </a:endParaRPr>
          </a:p>
        </p:txBody>
      </p:sp>
      <p:pic>
        <p:nvPicPr>
          <p:cNvPr id="13" name="Picture 12"/>
          <p:cNvPicPr>
            <a:picLocks/>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1094129" y="3750291"/>
            <a:ext cx="1980555" cy="1280632"/>
          </a:xfrm>
          <a:prstGeom prst="rect">
            <a:avLst/>
          </a:prstGeom>
        </p:spPr>
      </p:pic>
      <p:sp>
        <p:nvSpPr>
          <p:cNvPr id="16" name="Rectangle 15"/>
          <p:cNvSpPr/>
          <p:nvPr>
            <p:custDataLst>
              <p:tags r:id="rId12"/>
            </p:custDataLst>
          </p:nvPr>
        </p:nvSpPr>
        <p:spPr>
          <a:xfrm>
            <a:off x="164516" y="4776683"/>
            <a:ext cx="5511542" cy="579902"/>
          </a:xfrm>
          <a:prstGeom prst="rect">
            <a:avLst/>
          </a:prstGeom>
        </p:spPr>
        <p:txBody>
          <a:bodyPr wrap="square">
            <a:spAutoFit/>
          </a:bodyPr>
          <a:lstStyle/>
          <a:p>
            <a:pPr marL="317583" indent="-317583">
              <a:spcBef>
                <a:spcPts val="556"/>
              </a:spcBef>
              <a:buFontTx/>
              <a:buChar char="-"/>
            </a:pPr>
            <a:r>
              <a:rPr lang="tr-TR" sz="1334" kern="0" dirty="0">
                <a:solidFill>
                  <a:srgbClr val="000000"/>
                </a:solidFill>
              </a:rPr>
              <a:t>Professional </a:t>
            </a:r>
            <a:r>
              <a:rPr lang="tr-TR" sz="1334" kern="0" dirty="0" err="1">
                <a:solidFill>
                  <a:srgbClr val="000000"/>
                </a:solidFill>
              </a:rPr>
              <a:t>musician</a:t>
            </a:r>
            <a:endParaRPr lang="tr-TR" sz="1334" kern="0" dirty="0">
              <a:solidFill>
                <a:srgbClr val="000000"/>
              </a:solidFill>
            </a:endParaRPr>
          </a:p>
          <a:p>
            <a:pPr marL="317583" indent="-317583">
              <a:spcBef>
                <a:spcPts val="556"/>
              </a:spcBef>
              <a:buFontTx/>
              <a:buChar char="-"/>
            </a:pPr>
            <a:r>
              <a:rPr lang="tr-TR" sz="1334" kern="0" dirty="0" err="1" smtClean="0">
                <a:solidFill>
                  <a:srgbClr val="000000"/>
                </a:solidFill>
              </a:rPr>
              <a:t>Co-Founder</a:t>
            </a:r>
            <a:r>
              <a:rPr lang="tr-TR" sz="1334" kern="0" dirty="0" smtClean="0">
                <a:solidFill>
                  <a:srgbClr val="000000"/>
                </a:solidFill>
              </a:rPr>
              <a:t> of Data </a:t>
            </a:r>
            <a:r>
              <a:rPr lang="tr-TR" sz="1334" kern="0" dirty="0" err="1" smtClean="0">
                <a:solidFill>
                  <a:srgbClr val="000000"/>
                </a:solidFill>
              </a:rPr>
              <a:t>Science</a:t>
            </a:r>
            <a:r>
              <a:rPr lang="tr-TR" sz="1334" kern="0" dirty="0" smtClean="0">
                <a:solidFill>
                  <a:srgbClr val="000000"/>
                </a:solidFill>
              </a:rPr>
              <a:t> &amp; </a:t>
            </a:r>
            <a:r>
              <a:rPr lang="tr-TR" sz="1334" kern="0" dirty="0" err="1" smtClean="0">
                <a:solidFill>
                  <a:srgbClr val="000000"/>
                </a:solidFill>
              </a:rPr>
              <a:t>Big</a:t>
            </a:r>
            <a:r>
              <a:rPr lang="tr-TR" sz="1334" kern="0" dirty="0" smtClean="0">
                <a:solidFill>
                  <a:srgbClr val="000000"/>
                </a:solidFill>
              </a:rPr>
              <a:t> Data </a:t>
            </a:r>
            <a:r>
              <a:rPr lang="tr-TR" sz="1334" kern="0" dirty="0" err="1" smtClean="0">
                <a:solidFill>
                  <a:srgbClr val="000000"/>
                </a:solidFill>
              </a:rPr>
              <a:t>Izmir</a:t>
            </a:r>
            <a:r>
              <a:rPr lang="tr-TR" sz="1334" kern="0" dirty="0" smtClean="0">
                <a:solidFill>
                  <a:srgbClr val="000000"/>
                </a:solidFill>
              </a:rPr>
              <a:t> </a:t>
            </a:r>
            <a:r>
              <a:rPr lang="tr-TR" sz="1334" kern="0" dirty="0" err="1" smtClean="0">
                <a:solidFill>
                  <a:srgbClr val="000000"/>
                </a:solidFill>
              </a:rPr>
              <a:t>Meetup</a:t>
            </a:r>
            <a:endParaRPr lang="tr-TR" sz="1334" kern="0" dirty="0">
              <a:solidFill>
                <a:srgbClr val="000000"/>
              </a:solidFill>
            </a:endParaRPr>
          </a:p>
        </p:txBody>
      </p:sp>
    </p:spTree>
    <p:custDataLst>
      <p:tags r:id="rId1"/>
    </p:custDataLst>
    <p:extLst>
      <p:ext uri="{BB962C8B-B14F-4D97-AF65-F5344CB8AC3E}">
        <p14:creationId xmlns:p14="http://schemas.microsoft.com/office/powerpoint/2010/main" val="2389154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1300259" y="719852"/>
            <a:ext cx="1921242" cy="1685890"/>
          </a:xfrm>
          <a:prstGeom prst="rect">
            <a:avLst/>
          </a:prstGeom>
        </p:spPr>
      </p:pic>
      <p:sp>
        <p:nvSpPr>
          <p:cNvPr id="8" name="TextBox 7"/>
          <p:cNvSpPr txBox="1">
            <a:spLocks/>
          </p:cNvSpPr>
          <p:nvPr>
            <p:custDataLst>
              <p:tags r:id="rId3"/>
            </p:custDataLst>
          </p:nvPr>
        </p:nvSpPr>
        <p:spPr>
          <a:xfrm>
            <a:off x="288137" y="287941"/>
            <a:ext cx="11616432" cy="645509"/>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1016264">
              <a:lnSpc>
                <a:spcPct val="89000"/>
              </a:lnSpc>
            </a:pPr>
            <a:r>
              <a:rPr lang="tr-TR" sz="2001" kern="0" dirty="0" smtClean="0"/>
              <a:t>Alican Cömert </a:t>
            </a:r>
          </a:p>
          <a:p>
            <a:pPr defTabSz="1016264">
              <a:lnSpc>
                <a:spcPct val="89000"/>
              </a:lnSpc>
            </a:pPr>
            <a:r>
              <a:rPr lang="tr-TR" sz="2001" kern="0" dirty="0" smtClean="0"/>
              <a:t>alican.comert@bosch.com</a:t>
            </a:r>
            <a:endParaRPr lang="en-GB" sz="2001" kern="0" dirty="0"/>
          </a:p>
        </p:txBody>
      </p:sp>
      <p:sp>
        <p:nvSpPr>
          <p:cNvPr id="4" name="Rectangle 3"/>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GB" sz="1445" kern="0" dirty="0" err="1"/>
          </a:p>
        </p:txBody>
      </p:sp>
      <p:sp>
        <p:nvSpPr>
          <p:cNvPr id="9" name="Rectangle 8"/>
          <p:cNvSpPr/>
          <p:nvPr>
            <p:custDataLst>
              <p:tags r:id="rId6"/>
            </p:custDataLst>
          </p:nvPr>
        </p:nvSpPr>
        <p:spPr>
          <a:xfrm>
            <a:off x="182669" y="4594825"/>
            <a:ext cx="7224997" cy="2236638"/>
          </a:xfrm>
          <a:prstGeom prst="rect">
            <a:avLst/>
          </a:prstGeom>
        </p:spPr>
        <p:txBody>
          <a:bodyPr wrap="square">
            <a:spAutoFit/>
          </a:bodyPr>
          <a:lstStyle/>
          <a:p>
            <a:pPr marL="285750" indent="-285750">
              <a:buFont typeface="Arial" panose="020B0604020202020204" pitchFamily="34" charset="0"/>
              <a:buChar char="•"/>
            </a:pPr>
            <a:r>
              <a:rPr lang="tr-TR" sz="1400" dirty="0"/>
              <a:t>Bosch Dashboard </a:t>
            </a:r>
            <a:r>
              <a:rPr lang="tr-TR" sz="1400" dirty="0" err="1" smtClean="0"/>
              <a:t>Concept</a:t>
            </a:r>
            <a:r>
              <a:rPr lang="tr-TR" sz="1400" dirty="0" smtClean="0"/>
              <a:t> </a:t>
            </a:r>
            <a:r>
              <a:rPr lang="tr-TR" sz="1400" dirty="0" err="1" smtClean="0"/>
              <a:t>for</a:t>
            </a:r>
            <a:r>
              <a:rPr lang="tr-TR" sz="1400" dirty="0" smtClean="0"/>
              <a:t> Financial </a:t>
            </a:r>
            <a:r>
              <a:rPr lang="tr-TR" sz="1400" dirty="0" err="1" smtClean="0"/>
              <a:t>KPIs</a:t>
            </a:r>
            <a:endParaRPr lang="tr-TR" sz="1400" dirty="0"/>
          </a:p>
          <a:p>
            <a:pPr marL="285750" indent="-285750">
              <a:buFont typeface="Arial" panose="020B0604020202020204" pitchFamily="34" charset="0"/>
              <a:buChar char="•"/>
            </a:pPr>
            <a:r>
              <a:rPr lang="tr-TR" sz="1400" dirty="0"/>
              <a:t>Smart Project Planning </a:t>
            </a:r>
            <a:r>
              <a:rPr lang="tr-TR" sz="1400" dirty="0" err="1"/>
              <a:t>Tool</a:t>
            </a:r>
            <a:endParaRPr lang="tr-TR" sz="1400" dirty="0"/>
          </a:p>
          <a:p>
            <a:pPr marL="285750" indent="-285750">
              <a:buFont typeface="Arial" panose="020B0604020202020204" pitchFamily="34" charset="0"/>
              <a:buChar char="•"/>
            </a:pPr>
            <a:r>
              <a:rPr lang="tr-TR" sz="1400" dirty="0" err="1" smtClean="0"/>
              <a:t>Diabetics</a:t>
            </a:r>
            <a:r>
              <a:rPr lang="tr-TR" sz="1400" dirty="0" smtClean="0"/>
              <a:t> </a:t>
            </a:r>
            <a:r>
              <a:rPr lang="tr-TR" sz="1400" dirty="0" err="1" smtClean="0"/>
              <a:t>Diagnose</a:t>
            </a:r>
            <a:r>
              <a:rPr lang="tr-TR" sz="1400" dirty="0" smtClean="0"/>
              <a:t> Project</a:t>
            </a:r>
          </a:p>
          <a:p>
            <a:pPr marL="285750" indent="-285750">
              <a:buFont typeface="Arial" panose="020B0604020202020204" pitchFamily="34" charset="0"/>
              <a:buChar char="•"/>
            </a:pPr>
            <a:r>
              <a:rPr lang="en-US" sz="1400" dirty="0" smtClean="0"/>
              <a:t>A </a:t>
            </a:r>
            <a:r>
              <a:rPr lang="en-US" sz="1400" dirty="0"/>
              <a:t>branch and bound algorithm for project scheduling problem with discounted cash flows</a:t>
            </a:r>
            <a:r>
              <a:rPr lang="tr-TR" sz="1400" dirty="0"/>
              <a:t> (</a:t>
            </a:r>
            <a:r>
              <a:rPr lang="en-US" sz="1400" dirty="0"/>
              <a:t>Int. J. Planning and Scheduling, 2016</a:t>
            </a:r>
            <a:r>
              <a:rPr lang="tr-TR" sz="1400" dirty="0" smtClean="0"/>
              <a:t>)</a:t>
            </a:r>
          </a:p>
          <a:p>
            <a:pPr marL="285750" indent="-285750">
              <a:buFont typeface="Arial" panose="020B0604020202020204" pitchFamily="34" charset="0"/>
              <a:buChar char="•"/>
            </a:pPr>
            <a:r>
              <a:rPr lang="en-GB" sz="1400" dirty="0" err="1"/>
              <a:t>Türk</a:t>
            </a:r>
            <a:r>
              <a:rPr lang="en-GB" sz="1400" dirty="0"/>
              <a:t> </a:t>
            </a:r>
            <a:r>
              <a:rPr lang="en-GB" sz="1400" dirty="0" err="1"/>
              <a:t>Kizilayi</a:t>
            </a:r>
            <a:r>
              <a:rPr lang="en-GB" sz="1400" dirty="0"/>
              <a:t> </a:t>
            </a:r>
            <a:r>
              <a:rPr lang="en-GB" sz="1400" dirty="0" err="1"/>
              <a:t>Orta</a:t>
            </a:r>
            <a:r>
              <a:rPr lang="en-GB" sz="1400" dirty="0"/>
              <a:t> </a:t>
            </a:r>
            <a:r>
              <a:rPr lang="en-GB" sz="1400" dirty="0" err="1"/>
              <a:t>Anadolu</a:t>
            </a:r>
            <a:r>
              <a:rPr lang="en-GB" sz="1400" dirty="0"/>
              <a:t> </a:t>
            </a:r>
            <a:r>
              <a:rPr lang="en-GB" sz="1400" dirty="0" err="1"/>
              <a:t>Bölgesi</a:t>
            </a:r>
            <a:r>
              <a:rPr lang="en-GB" sz="1400" dirty="0"/>
              <a:t> </a:t>
            </a:r>
            <a:r>
              <a:rPr lang="en-GB" sz="1400" dirty="0" err="1"/>
              <a:t>Kan</a:t>
            </a:r>
            <a:r>
              <a:rPr lang="en-GB" sz="1400" dirty="0"/>
              <a:t> </a:t>
            </a:r>
            <a:r>
              <a:rPr lang="en-GB" sz="1400" dirty="0" err="1" smtClean="0"/>
              <a:t>Ürünleri</a:t>
            </a:r>
            <a:r>
              <a:rPr lang="tr-TR" sz="1400" dirty="0" smtClean="0"/>
              <a:t> </a:t>
            </a:r>
            <a:r>
              <a:rPr lang="en-GB" sz="1400" dirty="0" err="1" smtClean="0"/>
              <a:t>Tedarik</a:t>
            </a:r>
            <a:r>
              <a:rPr lang="en-GB" sz="1400" dirty="0" smtClean="0"/>
              <a:t> </a:t>
            </a:r>
            <a:r>
              <a:rPr lang="en-GB" sz="1400" dirty="0" err="1"/>
              <a:t>Zinciri</a:t>
            </a:r>
            <a:r>
              <a:rPr lang="en-GB" sz="1400" dirty="0"/>
              <a:t> </a:t>
            </a:r>
            <a:r>
              <a:rPr lang="en-GB" sz="1400" dirty="0" err="1"/>
              <a:t>Yönetimi</a:t>
            </a:r>
            <a:r>
              <a:rPr lang="en-GB" sz="1400" dirty="0"/>
              <a:t> </a:t>
            </a:r>
            <a:r>
              <a:rPr lang="en-GB" sz="1400" dirty="0" err="1"/>
              <a:t>Projesi</a:t>
            </a:r>
            <a:r>
              <a:rPr lang="tr-TR" sz="1400" dirty="0"/>
              <a:t> – Endüstri Mühendisliği Dergisi (Cilt 22, </a:t>
            </a:r>
            <a:r>
              <a:rPr lang="tr-TR" sz="1400" dirty="0" smtClean="0"/>
              <a:t>Sayı:3, 2012)</a:t>
            </a:r>
          </a:p>
          <a:p>
            <a:pPr marL="285750" indent="-285750">
              <a:buFont typeface="Arial" panose="020B0604020202020204" pitchFamily="34" charset="0"/>
              <a:buChar char="•"/>
            </a:pPr>
            <a:endParaRPr lang="tr-TR" sz="1400" dirty="0"/>
          </a:p>
          <a:p>
            <a:pPr marL="285750" indent="-285750">
              <a:buFont typeface="Arial" panose="020B0604020202020204" pitchFamily="34" charset="0"/>
              <a:buChar char="•"/>
            </a:pPr>
            <a:endParaRPr lang="tr-TR" sz="1400" dirty="0" smtClean="0"/>
          </a:p>
          <a:p>
            <a:endParaRPr lang="tr-TR" sz="1334" kern="0" dirty="0">
              <a:solidFill>
                <a:srgbClr val="000000"/>
              </a:solidFill>
            </a:endParaRPr>
          </a:p>
        </p:txBody>
      </p:sp>
      <p:pic>
        <p:nvPicPr>
          <p:cNvPr id="10" name="Picture 9"/>
          <p:cNvPicPr>
            <a:picLocks/>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1458975" y="3434063"/>
            <a:ext cx="1762526" cy="881263"/>
          </a:xfrm>
          <a:prstGeom prst="rect">
            <a:avLst/>
          </a:prstGeom>
        </p:spPr>
      </p:pic>
      <p:sp>
        <p:nvSpPr>
          <p:cNvPr id="11" name="Rectangle 10"/>
          <p:cNvSpPr/>
          <p:nvPr>
            <p:custDataLst>
              <p:tags r:id="rId8"/>
            </p:custDataLst>
          </p:nvPr>
        </p:nvSpPr>
        <p:spPr>
          <a:xfrm>
            <a:off x="181932" y="2292405"/>
            <a:ext cx="5654423" cy="862159"/>
          </a:xfrm>
          <a:prstGeom prst="rect">
            <a:avLst/>
          </a:prstGeom>
        </p:spPr>
        <p:txBody>
          <a:bodyPr wrap="square">
            <a:spAutoFit/>
          </a:bodyPr>
          <a:lstStyle/>
          <a:p>
            <a:pPr marL="317583" indent="-317583">
              <a:spcBef>
                <a:spcPts val="556"/>
              </a:spcBef>
              <a:buFont typeface="Arial" panose="020B0604020202020204" pitchFamily="34" charset="0"/>
              <a:buChar char="•"/>
            </a:pPr>
            <a:r>
              <a:rPr lang="tr-TR" sz="1334" kern="0" dirty="0" err="1" smtClean="0">
                <a:solidFill>
                  <a:srgbClr val="000000"/>
                </a:solidFill>
              </a:rPr>
              <a:t>Bachelor</a:t>
            </a:r>
            <a:r>
              <a:rPr lang="tr-TR" sz="1334" kern="0" dirty="0" smtClean="0">
                <a:solidFill>
                  <a:srgbClr val="000000"/>
                </a:solidFill>
              </a:rPr>
              <a:t>: </a:t>
            </a:r>
            <a:r>
              <a:rPr lang="tr-TR" sz="1334" kern="0" dirty="0" err="1" smtClean="0">
                <a:solidFill>
                  <a:srgbClr val="000000"/>
                </a:solidFill>
              </a:rPr>
              <a:t>Industrial</a:t>
            </a:r>
            <a:r>
              <a:rPr lang="tr-TR" sz="1334" kern="0" dirty="0" smtClean="0">
                <a:solidFill>
                  <a:srgbClr val="000000"/>
                </a:solidFill>
              </a:rPr>
              <a:t> </a:t>
            </a:r>
            <a:r>
              <a:rPr lang="tr-TR" sz="1334" kern="0" dirty="0" err="1" smtClean="0">
                <a:solidFill>
                  <a:srgbClr val="000000"/>
                </a:solidFill>
              </a:rPr>
              <a:t>Engineering</a:t>
            </a:r>
            <a:r>
              <a:rPr lang="tr-TR" sz="1334" kern="0" dirty="0" smtClean="0">
                <a:solidFill>
                  <a:srgbClr val="000000"/>
                </a:solidFill>
              </a:rPr>
              <a:t>– </a:t>
            </a:r>
            <a:r>
              <a:rPr lang="tr-TR" sz="1334" kern="0" dirty="0" err="1" smtClean="0">
                <a:solidFill>
                  <a:srgbClr val="000000"/>
                </a:solidFill>
              </a:rPr>
              <a:t>Economics</a:t>
            </a:r>
            <a:r>
              <a:rPr lang="tr-TR" sz="1334" kern="0" dirty="0" smtClean="0">
                <a:solidFill>
                  <a:srgbClr val="000000"/>
                </a:solidFill>
              </a:rPr>
              <a:t> (</a:t>
            </a:r>
            <a:r>
              <a:rPr lang="tr-TR" sz="1334" kern="0" dirty="0" err="1" smtClean="0">
                <a:solidFill>
                  <a:srgbClr val="000000"/>
                </a:solidFill>
              </a:rPr>
              <a:t>minor</a:t>
            </a:r>
            <a:r>
              <a:rPr lang="tr-TR" sz="1334" kern="0" dirty="0" smtClean="0">
                <a:solidFill>
                  <a:srgbClr val="000000"/>
                </a:solidFill>
              </a:rPr>
              <a:t>) METU </a:t>
            </a:r>
            <a:r>
              <a:rPr lang="tr-TR" sz="1334" kern="0" dirty="0" smtClean="0">
                <a:solidFill>
                  <a:srgbClr val="000000"/>
                </a:solidFill>
              </a:rPr>
              <a:t>(2006-2011)</a:t>
            </a:r>
            <a:endParaRPr lang="tr-TR" sz="1334" kern="0" dirty="0">
              <a:solidFill>
                <a:srgbClr val="000000"/>
              </a:solidFill>
            </a:endParaRPr>
          </a:p>
          <a:p>
            <a:pPr marL="317583" indent="-317583">
              <a:spcBef>
                <a:spcPts val="556"/>
              </a:spcBef>
              <a:buFont typeface="Arial" panose="020B0604020202020204" pitchFamily="34" charset="0"/>
              <a:buChar char="•"/>
            </a:pPr>
            <a:r>
              <a:rPr lang="tr-TR" sz="1334" kern="0" dirty="0" err="1" smtClean="0">
                <a:solidFill>
                  <a:srgbClr val="000000"/>
                </a:solidFill>
              </a:rPr>
              <a:t>MsC</a:t>
            </a:r>
            <a:r>
              <a:rPr lang="tr-TR" sz="1334" kern="0" dirty="0">
                <a:solidFill>
                  <a:srgbClr val="000000"/>
                </a:solidFill>
              </a:rPr>
              <a:t>: </a:t>
            </a:r>
            <a:r>
              <a:rPr lang="tr-TR" sz="1334" kern="0" dirty="0" err="1">
                <a:solidFill>
                  <a:srgbClr val="000000"/>
                </a:solidFill>
              </a:rPr>
              <a:t>Industrial</a:t>
            </a:r>
            <a:r>
              <a:rPr lang="tr-TR" sz="1334" kern="0" dirty="0">
                <a:solidFill>
                  <a:srgbClr val="000000"/>
                </a:solidFill>
              </a:rPr>
              <a:t> </a:t>
            </a:r>
            <a:r>
              <a:rPr lang="tr-TR" sz="1334" kern="0" dirty="0" err="1">
                <a:solidFill>
                  <a:srgbClr val="000000"/>
                </a:solidFill>
              </a:rPr>
              <a:t>Engineering</a:t>
            </a:r>
            <a:r>
              <a:rPr lang="tr-TR" sz="1334" kern="0" dirty="0">
                <a:solidFill>
                  <a:srgbClr val="000000"/>
                </a:solidFill>
              </a:rPr>
              <a:t> </a:t>
            </a:r>
            <a:r>
              <a:rPr lang="tr-TR" sz="1334" kern="0" dirty="0" smtClean="0">
                <a:solidFill>
                  <a:srgbClr val="000000"/>
                </a:solidFill>
              </a:rPr>
              <a:t>METU (2012-2014</a:t>
            </a:r>
            <a:r>
              <a:rPr lang="tr-TR" sz="1334" kern="0" dirty="0" smtClean="0">
                <a:solidFill>
                  <a:srgbClr val="000000"/>
                </a:solidFill>
              </a:rPr>
              <a:t>)</a:t>
            </a:r>
            <a:endParaRPr lang="tr-TR" sz="1334" kern="0" dirty="0">
              <a:solidFill>
                <a:srgbClr val="000000"/>
              </a:solidFill>
            </a:endParaRPr>
          </a:p>
          <a:p>
            <a:pPr marL="285750" indent="-285750">
              <a:spcBef>
                <a:spcPts val="556"/>
              </a:spcBef>
              <a:buFont typeface="Arial" panose="020B0604020202020204" pitchFamily="34" charset="0"/>
              <a:buChar char="•"/>
            </a:pPr>
            <a:endParaRPr lang="tr-TR" sz="1334" kern="0" dirty="0">
              <a:solidFill>
                <a:srgbClr val="000000"/>
              </a:solidFill>
            </a:endParaRPr>
          </a:p>
        </p:txBody>
      </p:sp>
      <p:pic>
        <p:nvPicPr>
          <p:cNvPr id="12" name="Picture 11"/>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933478" y="835987"/>
            <a:ext cx="1431533" cy="1011617"/>
          </a:xfrm>
          <a:prstGeom prst="rect">
            <a:avLst/>
          </a:prstGeom>
        </p:spPr>
      </p:pic>
      <p:sp>
        <p:nvSpPr>
          <p:cNvPr id="15" name="Rectangle 14"/>
          <p:cNvSpPr/>
          <p:nvPr>
            <p:custDataLst>
              <p:tags r:id="rId10"/>
            </p:custDataLst>
          </p:nvPr>
        </p:nvSpPr>
        <p:spPr>
          <a:xfrm>
            <a:off x="6756155" y="1960992"/>
            <a:ext cx="5375662" cy="862159"/>
          </a:xfrm>
          <a:prstGeom prst="rect">
            <a:avLst/>
          </a:prstGeom>
        </p:spPr>
        <p:txBody>
          <a:bodyPr wrap="square">
            <a:spAutoFit/>
          </a:bodyPr>
          <a:lstStyle/>
          <a:p>
            <a:pPr marL="317583" indent="-317583">
              <a:spcBef>
                <a:spcPts val="556"/>
              </a:spcBef>
              <a:buFont typeface="Arial" panose="020B0604020202020204" pitchFamily="34" charset="0"/>
              <a:buChar char="•"/>
            </a:pPr>
            <a:r>
              <a:rPr lang="tr-TR" sz="1334" kern="0" dirty="0" err="1">
                <a:solidFill>
                  <a:srgbClr val="000000"/>
                </a:solidFill>
              </a:rPr>
              <a:t>Bosch</a:t>
            </a:r>
            <a:r>
              <a:rPr lang="tr-TR" sz="1334" kern="0" dirty="0">
                <a:solidFill>
                  <a:srgbClr val="000000"/>
                </a:solidFill>
              </a:rPr>
              <a:t> </a:t>
            </a:r>
            <a:r>
              <a:rPr lang="tr-TR" sz="1334" kern="0" dirty="0" err="1" smtClean="0">
                <a:solidFill>
                  <a:srgbClr val="000000"/>
                </a:solidFill>
              </a:rPr>
              <a:t>Thermotechnic</a:t>
            </a:r>
            <a:r>
              <a:rPr lang="tr-TR" sz="1334" kern="0" dirty="0" smtClean="0">
                <a:solidFill>
                  <a:srgbClr val="000000"/>
                </a:solidFill>
              </a:rPr>
              <a:t>, </a:t>
            </a:r>
            <a:r>
              <a:rPr lang="tr-TR" sz="1334" kern="0" dirty="0" smtClean="0">
                <a:solidFill>
                  <a:srgbClr val="000000"/>
                </a:solidFill>
              </a:rPr>
              <a:t>Data </a:t>
            </a:r>
            <a:r>
              <a:rPr lang="tr-TR" sz="1334" kern="0" dirty="0" err="1" smtClean="0">
                <a:solidFill>
                  <a:srgbClr val="000000"/>
                </a:solidFill>
              </a:rPr>
              <a:t>Scientist</a:t>
            </a:r>
            <a:r>
              <a:rPr lang="tr-TR" sz="1334" kern="0" dirty="0" smtClean="0">
                <a:solidFill>
                  <a:srgbClr val="000000"/>
                </a:solidFill>
              </a:rPr>
              <a:t>, Product </a:t>
            </a:r>
            <a:r>
              <a:rPr lang="tr-TR" sz="1334" kern="0" dirty="0" err="1" smtClean="0">
                <a:solidFill>
                  <a:srgbClr val="000000"/>
                </a:solidFill>
              </a:rPr>
              <a:t>Cost</a:t>
            </a:r>
            <a:r>
              <a:rPr lang="tr-TR" sz="1334" kern="0" dirty="0" smtClean="0">
                <a:solidFill>
                  <a:srgbClr val="000000"/>
                </a:solidFill>
              </a:rPr>
              <a:t> Controller</a:t>
            </a:r>
          </a:p>
          <a:p>
            <a:pPr marL="317583" indent="-317583">
              <a:spcBef>
                <a:spcPts val="556"/>
              </a:spcBef>
              <a:buFont typeface="Arial" panose="020B0604020202020204" pitchFamily="34" charset="0"/>
              <a:buChar char="•"/>
            </a:pPr>
            <a:r>
              <a:rPr lang="tr-TR" sz="1334" kern="0" dirty="0" smtClean="0">
                <a:solidFill>
                  <a:srgbClr val="000000"/>
                </a:solidFill>
              </a:rPr>
              <a:t>ASELSAN – </a:t>
            </a:r>
            <a:r>
              <a:rPr lang="tr-TR" sz="1334" kern="0" dirty="0" err="1" smtClean="0">
                <a:solidFill>
                  <a:srgbClr val="000000"/>
                </a:solidFill>
              </a:rPr>
              <a:t>Process</a:t>
            </a:r>
            <a:r>
              <a:rPr lang="tr-TR" sz="1334" kern="0" dirty="0" smtClean="0">
                <a:solidFill>
                  <a:srgbClr val="000000"/>
                </a:solidFill>
              </a:rPr>
              <a:t> </a:t>
            </a:r>
            <a:r>
              <a:rPr lang="tr-TR" sz="1334" kern="0" dirty="0" err="1" smtClean="0">
                <a:solidFill>
                  <a:srgbClr val="000000"/>
                </a:solidFill>
              </a:rPr>
              <a:t>and</a:t>
            </a:r>
            <a:r>
              <a:rPr lang="tr-TR" sz="1334" kern="0" dirty="0" smtClean="0">
                <a:solidFill>
                  <a:srgbClr val="000000"/>
                </a:solidFill>
              </a:rPr>
              <a:t> </a:t>
            </a:r>
            <a:r>
              <a:rPr lang="tr-TR" sz="1334" kern="0" dirty="0" err="1" smtClean="0">
                <a:solidFill>
                  <a:srgbClr val="000000"/>
                </a:solidFill>
              </a:rPr>
              <a:t>Quality</a:t>
            </a:r>
            <a:r>
              <a:rPr lang="tr-TR" sz="1334" kern="0" dirty="0" smtClean="0">
                <a:solidFill>
                  <a:srgbClr val="000000"/>
                </a:solidFill>
              </a:rPr>
              <a:t> </a:t>
            </a:r>
            <a:r>
              <a:rPr lang="tr-TR" sz="1334" kern="0" dirty="0" err="1" smtClean="0">
                <a:solidFill>
                  <a:srgbClr val="000000"/>
                </a:solidFill>
              </a:rPr>
              <a:t>Engineer</a:t>
            </a:r>
            <a:endParaRPr lang="tr-TR" sz="1334" kern="0" dirty="0" smtClean="0">
              <a:solidFill>
                <a:srgbClr val="000000"/>
              </a:solidFill>
            </a:endParaRPr>
          </a:p>
          <a:p>
            <a:pPr marL="317583" indent="-317583">
              <a:spcBef>
                <a:spcPts val="556"/>
              </a:spcBef>
              <a:buFont typeface="Arial" panose="020B0604020202020204" pitchFamily="34" charset="0"/>
              <a:buChar char="•"/>
            </a:pPr>
            <a:r>
              <a:rPr lang="tr-TR" sz="1334" kern="0" dirty="0" smtClean="0">
                <a:solidFill>
                  <a:srgbClr val="000000"/>
                </a:solidFill>
              </a:rPr>
              <a:t>Hugo </a:t>
            </a:r>
            <a:r>
              <a:rPr lang="tr-TR" sz="1334" kern="0" dirty="0" err="1" smtClean="0">
                <a:solidFill>
                  <a:srgbClr val="000000"/>
                </a:solidFill>
              </a:rPr>
              <a:t>Boss</a:t>
            </a:r>
            <a:r>
              <a:rPr lang="tr-TR" sz="1334" kern="0" dirty="0" smtClean="0">
                <a:solidFill>
                  <a:srgbClr val="000000"/>
                </a:solidFill>
              </a:rPr>
              <a:t> – Management </a:t>
            </a:r>
            <a:r>
              <a:rPr lang="tr-TR" sz="1334" kern="0" dirty="0" err="1" smtClean="0">
                <a:solidFill>
                  <a:srgbClr val="000000"/>
                </a:solidFill>
              </a:rPr>
              <a:t>Trainee</a:t>
            </a:r>
            <a:endParaRPr lang="tr-TR" sz="1334" kern="0" dirty="0">
              <a:solidFill>
                <a:srgbClr val="000000"/>
              </a:solidFill>
            </a:endParaRPr>
          </a:p>
        </p:txBody>
      </p:sp>
      <p:grpSp>
        <p:nvGrpSpPr>
          <p:cNvPr id="14" name="Group 13"/>
          <p:cNvGrpSpPr/>
          <p:nvPr/>
        </p:nvGrpSpPr>
        <p:grpSpPr>
          <a:xfrm>
            <a:off x="11146971" y="137611"/>
            <a:ext cx="909175" cy="795839"/>
            <a:chOff x="4408714" y="1905000"/>
            <a:chExt cx="3852930" cy="3390900"/>
          </a:xfrm>
        </p:grpSpPr>
        <p:pic>
          <p:nvPicPr>
            <p:cNvPr id="17" name="Picture 16" descr="C:\Users\ADO3IZ\AppData\Local\Temp\Layer 0-1.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18" name="Group 17"/>
            <p:cNvGrpSpPr/>
            <p:nvPr/>
          </p:nvGrpSpPr>
          <p:grpSpPr>
            <a:xfrm>
              <a:off x="5235953" y="2492565"/>
              <a:ext cx="3025691" cy="1682643"/>
              <a:chOff x="0" y="0"/>
              <a:chExt cx="3470696" cy="1852798"/>
            </a:xfrm>
          </p:grpSpPr>
          <p:pic>
            <p:nvPicPr>
              <p:cNvPr id="19" name="Picture 18" descr="C:\Users\ADO3IZ\AppData\Local\Temp\Layer 1.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20" name="Picture 19" descr="C:\Users\ADO3IZ\AppData\Local\Temp\Layer 1.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pic>
        <p:nvPicPr>
          <p:cNvPr id="23" name="Picture 22"/>
          <p:cNvPicPr>
            <a:picLocks noChangeAspect="1"/>
          </p:cNvPicPr>
          <p:nvPr/>
        </p:nvPicPr>
        <p:blipFill>
          <a:blip r:embed="rId20"/>
          <a:stretch>
            <a:fillRect/>
          </a:stretch>
        </p:blipFill>
        <p:spPr>
          <a:xfrm>
            <a:off x="7635726" y="4132950"/>
            <a:ext cx="1347222" cy="1092926"/>
          </a:xfrm>
          <a:prstGeom prst="rect">
            <a:avLst/>
          </a:prstGeom>
        </p:spPr>
      </p:pic>
      <p:pic>
        <p:nvPicPr>
          <p:cNvPr id="24" name="Picture 23"/>
          <p:cNvPicPr>
            <a:picLocks noChangeAspect="1"/>
          </p:cNvPicPr>
          <p:nvPr/>
        </p:nvPicPr>
        <p:blipFill>
          <a:blip r:embed="rId21"/>
          <a:stretch>
            <a:fillRect/>
          </a:stretch>
        </p:blipFill>
        <p:spPr>
          <a:xfrm>
            <a:off x="9406788" y="5225876"/>
            <a:ext cx="2166634" cy="1224619"/>
          </a:xfrm>
          <a:prstGeom prst="rect">
            <a:avLst/>
          </a:prstGeom>
        </p:spPr>
      </p:pic>
    </p:spTree>
    <p:custDataLst>
      <p:tags r:id="rId1"/>
    </p:custDataLst>
    <p:extLst>
      <p:ext uri="{BB962C8B-B14F-4D97-AF65-F5344CB8AC3E}">
        <p14:creationId xmlns:p14="http://schemas.microsoft.com/office/powerpoint/2010/main" val="4159299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GB" sz="1445" kern="0" dirty="0" err="1"/>
          </a:p>
        </p:txBody>
      </p:sp>
      <p:sp>
        <p:nvSpPr>
          <p:cNvPr id="17" name="TextBox 16"/>
          <p:cNvSpPr txBox="1">
            <a:spLocks/>
          </p:cNvSpPr>
          <p:nvPr>
            <p:custDataLst>
              <p:tags r:id="rId4"/>
            </p:custDataLst>
          </p:nvPr>
        </p:nvSpPr>
        <p:spPr>
          <a:xfrm>
            <a:off x="1850063" y="2861020"/>
            <a:ext cx="6985593"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tr-TR" sz="5400" b="1" kern="0" dirty="0" err="1" smtClean="0"/>
              <a:t>Introduction</a:t>
            </a:r>
            <a:r>
              <a:rPr lang="tr-TR" sz="5400" b="1" kern="0" dirty="0" smtClean="0"/>
              <a:t> </a:t>
            </a:r>
            <a:r>
              <a:rPr lang="tr-TR" sz="5400" b="1" kern="0" dirty="0" err="1" smtClean="0"/>
              <a:t>to</a:t>
            </a:r>
            <a:r>
              <a:rPr lang="tr-TR" sz="5400" b="1" kern="0" dirty="0" smtClean="0"/>
              <a:t> </a:t>
            </a:r>
            <a:r>
              <a:rPr lang="tr-TR" sz="5400" b="1" kern="0" dirty="0" err="1" smtClean="0"/>
              <a:t>Python</a:t>
            </a:r>
            <a:endParaRPr lang="en-GB" sz="5400" b="1" kern="0" dirty="0"/>
          </a:p>
        </p:txBody>
      </p:sp>
      <p:grpSp>
        <p:nvGrpSpPr>
          <p:cNvPr id="6" name="Group 5"/>
          <p:cNvGrpSpPr/>
          <p:nvPr/>
        </p:nvGrpSpPr>
        <p:grpSpPr>
          <a:xfrm>
            <a:off x="11146971" y="137611"/>
            <a:ext cx="909175" cy="795839"/>
            <a:chOff x="4408714" y="1905000"/>
            <a:chExt cx="3852930" cy="3390900"/>
          </a:xfrm>
        </p:grpSpPr>
        <p:pic>
          <p:nvPicPr>
            <p:cNvPr id="7" name="Picture 6" descr="C:\Users\ADO3IZ\AppData\Local\Temp\Layer 0-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9" name="Group 8"/>
            <p:cNvGrpSpPr/>
            <p:nvPr/>
          </p:nvGrpSpPr>
          <p:grpSpPr>
            <a:xfrm>
              <a:off x="5235953" y="2492565"/>
              <a:ext cx="3025691" cy="1682643"/>
              <a:chOff x="0" y="0"/>
              <a:chExt cx="3470696" cy="1852798"/>
            </a:xfrm>
          </p:grpSpPr>
          <p:pic>
            <p:nvPicPr>
              <p:cNvPr id="10" name="Picture 9" descr="C:\Users\ADO3IZ\AppData\Local\Temp\Layer 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1" name="Picture 10" descr="C:\Users\ADO3IZ\AppData\Local\Temp\Layer 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custDataLst>
      <p:tags r:id="rId1"/>
    </p:custDataLst>
    <p:extLst>
      <p:ext uri="{BB962C8B-B14F-4D97-AF65-F5344CB8AC3E}">
        <p14:creationId xmlns:p14="http://schemas.microsoft.com/office/powerpoint/2010/main" val="57592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5444" y="1256947"/>
            <a:ext cx="10515600" cy="1325563"/>
          </a:xfrm>
        </p:spPr>
        <p:txBody>
          <a:bodyPr/>
          <a:lstStyle/>
          <a:p>
            <a:r>
              <a:rPr lang="tr-TR" dirty="0" smtClean="0"/>
              <a:t>	</a:t>
            </a:r>
            <a:endParaRPr lang="en-US" dirty="0"/>
          </a:p>
        </p:txBody>
      </p:sp>
      <p:sp>
        <p:nvSpPr>
          <p:cNvPr id="3" name="Content Placeholder 2"/>
          <p:cNvSpPr>
            <a:spLocks noGrp="1"/>
          </p:cNvSpPr>
          <p:nvPr>
            <p:ph idx="1"/>
          </p:nvPr>
        </p:nvSpPr>
        <p:spPr/>
        <p:txBody>
          <a:bodyPr>
            <a:normAutofit fontScale="62500" lnSpcReduction="20000"/>
          </a:bodyPr>
          <a:lstStyle/>
          <a:p>
            <a:r>
              <a:rPr lang="en-US" b="1" dirty="0"/>
              <a:t>Paradigm</a:t>
            </a:r>
            <a:r>
              <a:rPr lang="en-US" dirty="0"/>
              <a:t>	</a:t>
            </a:r>
            <a:r>
              <a:rPr lang="tr-TR" dirty="0" smtClean="0"/>
              <a:t>	</a:t>
            </a:r>
            <a:r>
              <a:rPr lang="en-US" dirty="0" smtClean="0"/>
              <a:t>Object-oriented</a:t>
            </a:r>
            <a:r>
              <a:rPr lang="en-US" dirty="0"/>
              <a:t>, imperative, functional, procedural, reflective</a:t>
            </a:r>
          </a:p>
          <a:p>
            <a:r>
              <a:rPr lang="en-US" b="1" dirty="0"/>
              <a:t>Designed by</a:t>
            </a:r>
            <a:r>
              <a:rPr lang="en-US" dirty="0"/>
              <a:t>	</a:t>
            </a:r>
            <a:r>
              <a:rPr lang="tr-TR" dirty="0" smtClean="0"/>
              <a:t>	</a:t>
            </a:r>
            <a:r>
              <a:rPr lang="en-US" dirty="0" smtClean="0"/>
              <a:t>Guido </a:t>
            </a:r>
            <a:r>
              <a:rPr lang="en-US" dirty="0"/>
              <a:t>van Rossum</a:t>
            </a:r>
          </a:p>
          <a:p>
            <a:r>
              <a:rPr lang="en-US" b="1" dirty="0"/>
              <a:t>Developer</a:t>
            </a:r>
            <a:r>
              <a:rPr lang="en-US" dirty="0"/>
              <a:t>	</a:t>
            </a:r>
            <a:r>
              <a:rPr lang="tr-TR" dirty="0" smtClean="0"/>
              <a:t>	</a:t>
            </a:r>
            <a:r>
              <a:rPr lang="en-US" dirty="0" smtClean="0"/>
              <a:t>Python </a:t>
            </a:r>
            <a:r>
              <a:rPr lang="en-US" dirty="0"/>
              <a:t>Software Foundation</a:t>
            </a:r>
          </a:p>
          <a:p>
            <a:r>
              <a:rPr lang="en-US" b="1" dirty="0"/>
              <a:t>First appeared</a:t>
            </a:r>
            <a:r>
              <a:rPr lang="en-US" dirty="0"/>
              <a:t>	</a:t>
            </a:r>
            <a:r>
              <a:rPr lang="tr-TR" dirty="0" smtClean="0"/>
              <a:t>	</a:t>
            </a:r>
            <a:r>
              <a:rPr lang="en-US" dirty="0" smtClean="0"/>
              <a:t>1990</a:t>
            </a:r>
            <a:endParaRPr lang="en-US" dirty="0"/>
          </a:p>
          <a:p>
            <a:r>
              <a:rPr lang="en-US" b="1" dirty="0"/>
              <a:t>Stable </a:t>
            </a:r>
            <a:r>
              <a:rPr lang="en-US" b="1" dirty="0" smtClean="0"/>
              <a:t>release</a:t>
            </a:r>
            <a:r>
              <a:rPr lang="tr-TR" b="1" dirty="0" smtClean="0"/>
              <a:t> </a:t>
            </a:r>
          </a:p>
          <a:p>
            <a:pPr lvl="6"/>
            <a:r>
              <a:rPr lang="en-US" sz="2900" dirty="0" smtClean="0"/>
              <a:t>3.6.5 / 28 March 2018</a:t>
            </a:r>
            <a:r>
              <a:rPr lang="tr-TR" sz="2900" dirty="0" smtClean="0"/>
              <a:t>, </a:t>
            </a:r>
          </a:p>
          <a:p>
            <a:pPr lvl="6"/>
            <a:r>
              <a:rPr lang="en-US" sz="2900" dirty="0" smtClean="0"/>
              <a:t>2.7.14 / 16 September 2017</a:t>
            </a:r>
          </a:p>
          <a:p>
            <a:r>
              <a:rPr lang="en-US" b="1" dirty="0" smtClean="0"/>
              <a:t>Typing </a:t>
            </a:r>
            <a:r>
              <a:rPr lang="en-US" b="1" dirty="0"/>
              <a:t>discipline</a:t>
            </a:r>
            <a:r>
              <a:rPr lang="en-US" dirty="0"/>
              <a:t>	</a:t>
            </a:r>
            <a:r>
              <a:rPr lang="tr-TR" dirty="0" smtClean="0"/>
              <a:t>	</a:t>
            </a:r>
            <a:r>
              <a:rPr lang="en-US" dirty="0" smtClean="0"/>
              <a:t>Duck</a:t>
            </a:r>
            <a:r>
              <a:rPr lang="en-US" dirty="0"/>
              <a:t>, dynamic, strong</a:t>
            </a:r>
          </a:p>
          <a:p>
            <a:r>
              <a:rPr lang="en-US" b="1" dirty="0"/>
              <a:t>License</a:t>
            </a:r>
            <a:r>
              <a:rPr lang="en-US" dirty="0"/>
              <a:t>	</a:t>
            </a:r>
            <a:r>
              <a:rPr lang="tr-TR" dirty="0" smtClean="0"/>
              <a:t>	</a:t>
            </a:r>
            <a:r>
              <a:rPr lang="en-US" dirty="0" smtClean="0"/>
              <a:t>Python </a:t>
            </a:r>
            <a:r>
              <a:rPr lang="en-US" dirty="0"/>
              <a:t>Software Foundation License</a:t>
            </a:r>
          </a:p>
          <a:p>
            <a:r>
              <a:rPr lang="en-US" b="1" dirty="0"/>
              <a:t>Filename extensions</a:t>
            </a:r>
            <a:r>
              <a:rPr lang="en-US" dirty="0"/>
              <a:t>	.</a:t>
            </a:r>
            <a:r>
              <a:rPr lang="en-US" dirty="0" err="1"/>
              <a:t>py</a:t>
            </a:r>
            <a:r>
              <a:rPr lang="en-US" dirty="0"/>
              <a:t>, .</a:t>
            </a:r>
            <a:r>
              <a:rPr lang="en-US" dirty="0" err="1"/>
              <a:t>pyc</a:t>
            </a:r>
            <a:r>
              <a:rPr lang="en-US" dirty="0"/>
              <a:t>, .</a:t>
            </a:r>
            <a:r>
              <a:rPr lang="en-US" dirty="0" err="1"/>
              <a:t>pyd</a:t>
            </a:r>
            <a:r>
              <a:rPr lang="en-US" dirty="0"/>
              <a:t>, .</a:t>
            </a:r>
            <a:r>
              <a:rPr lang="en-US" dirty="0" err="1"/>
              <a:t>pyo</a:t>
            </a:r>
            <a:r>
              <a:rPr lang="en-US" dirty="0"/>
              <a:t> (prior to 3.5</a:t>
            </a:r>
            <a:r>
              <a:rPr lang="en-US" dirty="0" smtClean="0"/>
              <a:t>), </a:t>
            </a:r>
            <a:r>
              <a:rPr lang="en-US" dirty="0"/>
              <a:t>.</a:t>
            </a:r>
            <a:r>
              <a:rPr lang="en-US" dirty="0" err="1"/>
              <a:t>pyw</a:t>
            </a:r>
            <a:r>
              <a:rPr lang="en-US" dirty="0"/>
              <a:t>, .</a:t>
            </a:r>
            <a:r>
              <a:rPr lang="en-US" dirty="0" err="1"/>
              <a:t>pyz</a:t>
            </a:r>
            <a:r>
              <a:rPr lang="en-US" dirty="0"/>
              <a:t> (since 3.5</a:t>
            </a:r>
            <a:r>
              <a:rPr lang="en-US" dirty="0" smtClean="0"/>
              <a:t>)</a:t>
            </a:r>
            <a:endParaRPr lang="en-US" dirty="0"/>
          </a:p>
          <a:p>
            <a:r>
              <a:rPr lang="en-US" b="1" dirty="0"/>
              <a:t>Website</a:t>
            </a:r>
            <a:r>
              <a:rPr lang="en-US" dirty="0"/>
              <a:t>	</a:t>
            </a:r>
            <a:r>
              <a:rPr lang="tr-TR" dirty="0" smtClean="0"/>
              <a:t>	</a:t>
            </a:r>
            <a:r>
              <a:rPr lang="en-US" dirty="0" smtClean="0"/>
              <a:t>python.org</a:t>
            </a:r>
            <a:endParaRPr lang="tr-TR" dirty="0" smtClean="0"/>
          </a:p>
          <a:p>
            <a:r>
              <a:rPr lang="tr-TR" b="1" dirty="0" err="1" smtClean="0"/>
              <a:t>Influenced</a:t>
            </a:r>
            <a:r>
              <a:rPr lang="tr-TR" b="1" dirty="0" smtClean="0"/>
              <a:t> </a:t>
            </a:r>
            <a:r>
              <a:rPr lang="tr-TR" b="1" dirty="0" err="1" smtClean="0"/>
              <a:t>by</a:t>
            </a:r>
            <a:r>
              <a:rPr lang="tr-TR" dirty="0" smtClean="0"/>
              <a:t>		</a:t>
            </a:r>
            <a:r>
              <a:rPr lang="sv-SE" dirty="0"/>
              <a:t>ABC</a:t>
            </a:r>
            <a:r>
              <a:rPr lang="sv-SE" dirty="0" smtClean="0"/>
              <a:t>, </a:t>
            </a:r>
            <a:r>
              <a:rPr lang="sv-SE" dirty="0"/>
              <a:t>ALGOL </a:t>
            </a:r>
            <a:r>
              <a:rPr lang="sv-SE" dirty="0" smtClean="0"/>
              <a:t>68, C, </a:t>
            </a:r>
            <a:r>
              <a:rPr lang="sv-SE" dirty="0"/>
              <a:t>C</a:t>
            </a:r>
            <a:r>
              <a:rPr lang="sv-SE" dirty="0" smtClean="0"/>
              <a:t>++,CLU, Dylan,Haskell,Icon,Java,Lisp,Modula-3, Perl</a:t>
            </a:r>
            <a:endParaRPr lang="tr-TR" dirty="0" smtClean="0"/>
          </a:p>
          <a:p>
            <a:r>
              <a:rPr lang="tr-TR" b="1" dirty="0" err="1" smtClean="0"/>
              <a:t>Influenced</a:t>
            </a:r>
            <a:r>
              <a:rPr lang="tr-TR" b="1" dirty="0"/>
              <a:t> 		</a:t>
            </a:r>
            <a:r>
              <a:rPr lang="tr-TR" dirty="0" err="1"/>
              <a:t>Boo</a:t>
            </a:r>
            <a:r>
              <a:rPr lang="tr-TR" dirty="0"/>
              <a:t>, </a:t>
            </a:r>
            <a:r>
              <a:rPr lang="tr-TR" dirty="0" err="1"/>
              <a:t>Cobra</a:t>
            </a:r>
            <a:r>
              <a:rPr lang="tr-TR" dirty="0"/>
              <a:t>, </a:t>
            </a:r>
            <a:r>
              <a:rPr lang="tr-TR" dirty="0" err="1"/>
              <a:t>Coconut</a:t>
            </a:r>
            <a:r>
              <a:rPr lang="tr-TR" dirty="0" smtClean="0"/>
              <a:t>, </a:t>
            </a:r>
            <a:r>
              <a:rPr lang="tr-TR" dirty="0" err="1"/>
              <a:t>CoffeeScript</a:t>
            </a:r>
            <a:r>
              <a:rPr lang="tr-TR" dirty="0" smtClean="0"/>
              <a:t>, </a:t>
            </a:r>
            <a:r>
              <a:rPr lang="tr-TR" dirty="0"/>
              <a:t>D, F#, </a:t>
            </a:r>
            <a:r>
              <a:rPr lang="tr-TR" dirty="0" err="1"/>
              <a:t>Falcon</a:t>
            </a:r>
            <a:r>
              <a:rPr lang="tr-TR" dirty="0"/>
              <a:t>, </a:t>
            </a:r>
            <a:r>
              <a:rPr lang="tr-TR" dirty="0" err="1"/>
              <a:t>Genie</a:t>
            </a:r>
            <a:r>
              <a:rPr lang="tr-TR" dirty="0" smtClean="0"/>
              <a:t>, </a:t>
            </a:r>
            <a:r>
              <a:rPr lang="tr-TR" dirty="0" err="1"/>
              <a:t>Go</a:t>
            </a:r>
            <a:r>
              <a:rPr lang="tr-TR" dirty="0"/>
              <a:t>, </a:t>
            </a:r>
            <a:r>
              <a:rPr lang="tr-TR" dirty="0" err="1"/>
              <a:t>Groovy</a:t>
            </a:r>
            <a:r>
              <a:rPr lang="tr-TR" dirty="0"/>
              <a:t>, </a:t>
            </a:r>
            <a:r>
              <a:rPr lang="tr-TR" dirty="0" err="1"/>
              <a:t>JavaScript</a:t>
            </a:r>
            <a:r>
              <a:rPr lang="tr-TR" dirty="0" smtClean="0"/>
              <a:t>, 			Julia, </a:t>
            </a:r>
            <a:r>
              <a:rPr lang="tr-TR" dirty="0"/>
              <a:t>Nim, Ring</a:t>
            </a:r>
            <a:r>
              <a:rPr lang="tr-TR" dirty="0" smtClean="0"/>
              <a:t>, </a:t>
            </a:r>
            <a:r>
              <a:rPr lang="tr-TR" dirty="0" err="1" smtClean="0"/>
              <a:t>Ruby,Swift</a:t>
            </a:r>
            <a:endParaRPr lang="en-US" dirty="0"/>
          </a:p>
        </p:txBody>
      </p:sp>
      <p:pic>
        <p:nvPicPr>
          <p:cNvPr id="1027" name="Picture 3" descr="Python logo and wordma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8329"/>
            <a:ext cx="4010025" cy="11829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upload.wikimedia.org/wikipedia/commons/thumb/6/66/Guido_van_Rossum_OSCON_2006.jpg/220px-Guido_van_Rossum_OSCON_2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6922" y="1469847"/>
            <a:ext cx="2095500" cy="29098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904321" y="1018030"/>
            <a:ext cx="3151825" cy="369332"/>
          </a:xfrm>
          <a:prstGeom prst="rect">
            <a:avLst/>
          </a:prstGeom>
        </p:spPr>
        <p:txBody>
          <a:bodyPr wrap="none">
            <a:spAutoFit/>
          </a:bodyPr>
          <a:lstStyle/>
          <a:p>
            <a:r>
              <a:rPr lang="en-US" i="1" u="sng" dirty="0">
                <a:solidFill>
                  <a:srgbClr val="FAA700"/>
                </a:solidFill>
                <a:latin typeface="Arial" panose="020B0604020202020204" pitchFamily="34" charset="0"/>
              </a:rPr>
              <a:t>Monty Python's Flying Circus</a:t>
            </a:r>
            <a:endParaRPr lang="en-US" dirty="0"/>
          </a:p>
        </p:txBody>
      </p:sp>
      <p:grpSp>
        <p:nvGrpSpPr>
          <p:cNvPr id="7" name="Group 6"/>
          <p:cNvGrpSpPr/>
          <p:nvPr/>
        </p:nvGrpSpPr>
        <p:grpSpPr>
          <a:xfrm>
            <a:off x="11146971" y="137611"/>
            <a:ext cx="909175" cy="795839"/>
            <a:chOff x="4408714" y="1905000"/>
            <a:chExt cx="3852930" cy="3390900"/>
          </a:xfrm>
        </p:grpSpPr>
        <p:pic>
          <p:nvPicPr>
            <p:cNvPr id="8" name="Picture 7" descr="C:\Users\ADO3IZ\AppData\Local\Temp\Layer 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714" y="1905000"/>
              <a:ext cx="3852929" cy="3390900"/>
            </a:xfrm>
            <a:prstGeom prst="rect">
              <a:avLst/>
            </a:prstGeom>
            <a:noFill/>
            <a:ln>
              <a:noFill/>
            </a:ln>
          </p:spPr>
        </p:pic>
        <p:grpSp>
          <p:nvGrpSpPr>
            <p:cNvPr id="9" name="Group 8"/>
            <p:cNvGrpSpPr/>
            <p:nvPr/>
          </p:nvGrpSpPr>
          <p:grpSpPr>
            <a:xfrm>
              <a:off x="5235953" y="2492565"/>
              <a:ext cx="3025691" cy="1682643"/>
              <a:chOff x="0" y="0"/>
              <a:chExt cx="3470696" cy="1852798"/>
            </a:xfrm>
          </p:grpSpPr>
          <p:pic>
            <p:nvPicPr>
              <p:cNvPr id="12" name="Picture 11" descr="C:\Users\ADO3IZ\AppData\Local\Temp\Layer 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57679">
                <a:off x="146649" y="0"/>
                <a:ext cx="1407160" cy="410210"/>
              </a:xfrm>
              <a:prstGeom prst="rect">
                <a:avLst/>
              </a:prstGeom>
              <a:noFill/>
              <a:ln>
                <a:noFill/>
              </a:ln>
            </p:spPr>
          </p:pic>
          <p:pic>
            <p:nvPicPr>
              <p:cNvPr id="13" name="Picture 12" descr="C:\Users\ADO3IZ\AppData\Local\Temp\Layer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19316" flipH="1">
                <a:off x="0" y="1147313"/>
                <a:ext cx="1525905" cy="705485"/>
              </a:xfrm>
              <a:prstGeom prst="rect">
                <a:avLst/>
              </a:prstGeom>
              <a:noFill/>
              <a:ln>
                <a:noFill/>
              </a:ln>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411" y="690113"/>
                <a:ext cx="2487285" cy="373380"/>
              </a:xfrm>
              <a:prstGeom prst="rect">
                <a:avLst/>
              </a:prstGeom>
            </p:spPr>
          </p:pic>
        </p:grpSp>
      </p:grpSp>
    </p:spTree>
    <p:extLst>
      <p:ext uri="{BB962C8B-B14F-4D97-AF65-F5344CB8AC3E}">
        <p14:creationId xmlns:p14="http://schemas.microsoft.com/office/powerpoint/2010/main" val="369717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ManP/CTG"/>
  <p:tag name="FIELD.DPT.VALUE" val="ManP/CTG | "/>
  <p:tag name="FIELDS.INITIALIZED" val="1"/>
  <p:tag name="ML_1" val="TTTR_Man_TT"/>
  <p:tag name="ML_2" val="Bosch2.mcr"/>
  <p:tag name="ML_LAYOUT_RESOURCE" val="BOSCH2_16_9.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OMPRESSOR_INCLUDE" val="1"/>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ManP/CTG"/>
  <p:tag name="FIELD.DPT.VALUE" val="ManP/CTG | "/>
  <p:tag name="FIELDS.INITIALIZED" val="1"/>
  <p:tag name="ML_1" val="TTTR_Man_TT"/>
  <p:tag name="ML_2" val="Bosch2.mcr"/>
  <p:tag name="ML_LAYOUT_RESOURCE" val="BOSCH2_16_9.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OMPRESSOR_INCLUDE" val="1"/>
</p:tagLst>
</file>

<file path=ppt/tags/tag2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 name="COLORS" val="-2;-2;-2;-2;-1;-2"/>
</p:tagLst>
</file>

<file path=ppt/tags/tag2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ManP/CTG"/>
  <p:tag name="FIELD.DPT.VALUE" val="ManP/CTG | "/>
  <p:tag name="FIELDS.INITIALIZED" val="1"/>
  <p:tag name="ML_1" val="TTTR_Man_TT"/>
  <p:tag name="ML_2" val="Bosch2.mcr"/>
  <p:tag name="ML_LAYOUT_RESOURCE" val="BOSCH2_16_9.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OMPRESSOR_INCLUDE" val="1"/>
</p:tagLst>
</file>

<file path=ppt/tags/tag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ManP/CTG"/>
  <p:tag name="FIELD.DPT.VALUE" val="ManP/CTG | "/>
  <p:tag name="FIELDS.INITIALIZED" val="1"/>
  <p:tag name="ML_1" val="TTTR_Man_TT"/>
  <p:tag name="ML_2" val="Bosch2.mcr"/>
  <p:tag name="ML_LAYOUT_RESOURCE" val="BOSCH2_16_9.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OMPRESSOR_INCLUDE" val="1"/>
</p:tagLst>
</file>

<file path=ppt/tags/tag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ManP/CTG"/>
  <p:tag name="FIELD.DPT.VALUE" val="ManP/CTG | "/>
  <p:tag name="FIELDS.INITIALIZED" val="1"/>
  <p:tag name="ML_1" val="TTTR_Man_TT"/>
  <p:tag name="ML_2" val="Bosch2.mcr"/>
  <p:tag name="ML_LAYOUT_RESOURCE" val="BOSCH2_16_9.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OMPRESSOR_INCLUDE" val="1"/>
  <p:tag name="FIELD.CHAPTER.COMBOINDEX" val="-2"/>
  <p:tag name="FIELD.REM_ANL.COMBOINDEX" val="-2"/>
  <p:tag name="FIELD.DPT.COMBOINDEX" val="-2"/>
</p:tagLst>
</file>

<file path=ppt/tags/tag3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2425</Words>
  <Application>Microsoft Office PowerPoint</Application>
  <PresentationFormat>Widescreen</PresentationFormat>
  <Paragraphs>416</Paragraphs>
  <Slides>47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-apple-system</vt:lpstr>
      <vt:lpstr>Arial</vt:lpstr>
      <vt:lpstr>Bosch Office Sans</vt:lpstr>
      <vt:lpstr>Calibri</vt:lpstr>
      <vt:lpstr>Calibri Light</vt:lpstr>
      <vt:lpstr>Computer Modern</vt:lpstr>
      <vt:lpstr>Consolas</vt:lpstr>
      <vt:lpstr>Courier New</vt:lpstr>
      <vt:lpstr>Helvetica Neue</vt:lpstr>
      <vt:lpstr>Wingdings</vt:lpstr>
      <vt:lpstr>Office Theme</vt:lpstr>
      <vt:lpstr>PowerPoint Presentation</vt:lpstr>
      <vt:lpstr>Vizyonumuz</vt:lpstr>
      <vt:lpstr>PowerPoint Presentation</vt:lpstr>
      <vt:lpstr>Ajanda</vt:lpstr>
      <vt:lpstr> Introduction - Who am I? </vt:lpstr>
      <vt:lpstr>PowerPoint Presentation</vt:lpstr>
      <vt:lpstr>PowerPoint Presentation</vt:lpstr>
      <vt:lpstr>PowerPoint Presentation</vt:lpstr>
      <vt:lpstr> </vt:lpstr>
      <vt:lpstr>Introduction to Python</vt:lpstr>
      <vt:lpstr>Introduction to Python</vt:lpstr>
      <vt:lpstr>Introduction to Python</vt:lpstr>
      <vt:lpstr>Versions</vt:lpstr>
      <vt:lpstr>Enough to Understand the Code </vt:lpstr>
      <vt:lpstr>Data Structures</vt:lpstr>
      <vt:lpstr>Whitespace</vt:lpstr>
      <vt:lpstr>Blocks</vt:lpstr>
      <vt:lpstr>Compilation and Interpretation</vt:lpstr>
      <vt:lpstr>Examples</vt:lpstr>
      <vt:lpstr>Comments</vt:lpstr>
      <vt:lpstr>Assignment</vt:lpstr>
      <vt:lpstr>Understanding Reference Semantics </vt:lpstr>
      <vt:lpstr>Understanding Reference Semantics II</vt:lpstr>
      <vt:lpstr>Understanding Reference Semantics III</vt:lpstr>
      <vt:lpstr>Understanding Reference Semantics IV </vt:lpstr>
      <vt:lpstr>Functions</vt:lpstr>
      <vt:lpstr>Passing Arguments to Functions </vt:lpstr>
      <vt:lpstr>Eurekas for Functions</vt:lpstr>
      <vt:lpstr>Libraries</vt:lpstr>
      <vt:lpstr>numpy</vt:lpstr>
      <vt:lpstr>PowerPoint Presentation</vt:lpstr>
      <vt:lpstr>PowerPoint Presentation</vt:lpstr>
      <vt:lpstr> </vt:lpstr>
      <vt:lpstr>Introduction to R</vt:lpstr>
      <vt:lpstr>Introduction to R</vt:lpstr>
      <vt:lpstr>Data Types</vt:lpstr>
      <vt:lpstr>Frequently Used Operators</vt:lpstr>
      <vt:lpstr>Statistical features</vt:lpstr>
      <vt:lpstr>Functions</vt:lpstr>
      <vt:lpstr>Packages</vt:lpstr>
      <vt:lpstr>Programming</vt:lpstr>
      <vt:lpstr>Apply Family</vt:lpstr>
      <vt:lpstr>Pipe Operator</vt:lpstr>
      <vt:lpstr>Packages</vt:lpstr>
      <vt:lpstr>IDE</vt:lpstr>
      <vt:lpstr>PowerPoint Presentation</vt:lpstr>
      <vt:lpstr>PowerPoint Presentation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Adiguzel Omer (ManP/CTG)</dc:creator>
  <cp:lastModifiedBy>Adiguzel Omer (ManP/CTG)</cp:lastModifiedBy>
  <cp:revision>94</cp:revision>
  <dcterms:created xsi:type="dcterms:W3CDTF">2018-04-15T12:12:19Z</dcterms:created>
  <dcterms:modified xsi:type="dcterms:W3CDTF">2018-04-22T13:43:54Z</dcterms:modified>
</cp:coreProperties>
</file>